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77" r:id="rId2"/>
    <p:sldId id="257" r:id="rId3"/>
    <p:sldId id="476" r:id="rId4"/>
    <p:sldId id="452" r:id="rId5"/>
    <p:sldId id="504" r:id="rId6"/>
    <p:sldId id="513" r:id="rId7"/>
    <p:sldId id="499" r:id="rId8"/>
    <p:sldId id="505" r:id="rId9"/>
    <p:sldId id="436" r:id="rId10"/>
    <p:sldId id="501" r:id="rId11"/>
    <p:sldId id="506" r:id="rId12"/>
    <p:sldId id="510" r:id="rId13"/>
    <p:sldId id="511" r:id="rId14"/>
    <p:sldId id="512" r:id="rId15"/>
    <p:sldId id="293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49">
          <p15:clr>
            <a:srgbClr val="A4A3A4"/>
          </p15:clr>
        </p15:guide>
        <p15:guide id="2" pos="382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="" xmlns:c="http://schemas.openxmlformats.org/drawingml/2006/chart" xmlns:dgm="http://schemas.openxmlformats.org/drawingml/2006/diagram" xmlns:dsp="http://schemas.microsoft.com/office/drawing/2008/diagram"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17" autoAdjust="0"/>
    <p:restoredTop sz="94660"/>
  </p:normalViewPr>
  <p:slideViewPr>
    <p:cSldViewPr snapToGrid="0">
      <p:cViewPr varScale="1">
        <p:scale>
          <a:sx n="66" d="100"/>
          <a:sy n="66" d="100"/>
        </p:scale>
        <p:origin x="648" y="32"/>
      </p:cViewPr>
      <p:guideLst>
        <p:guide orient="horz" pos="2149"/>
        <p:guide pos="3825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00" d="100"/>
          <a:sy n="100" d="100"/>
        </p:scale>
        <p:origin x="302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C7E3EF34-7656-4396-AEBE-2B554E5E9341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878219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15A49F08-9100-4AF5-BC0A-FC6A093BE3CC}" type="datetime1">
              <a:rPr lang="ko-KR" altLang="en-US"/>
              <a:pPr lvl="0">
                <a:defRPr/>
              </a:pPr>
              <a:t>2022-09-07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 편집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F08FC7D2-309F-4B1D-AF63-DB3D4B544859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793352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F08FC7D2-309F-4B1D-AF63-DB3D4B544859}" type="slidenum">
              <a:rPr lang="ko-KR" altLang="en-US"/>
              <a:pPr lvl="0">
                <a:defRPr/>
              </a:pPr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10482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3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3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3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3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3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3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3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3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3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3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3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3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3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raphic 3">
            <a:hlinkClick r:id="rId2"/>
            <a:extLst>
              <a:ext uri="{FF2B5EF4-FFF2-40B4-BE49-F238E27FC236}">
                <a16:creationId xmlns:a16="http://schemas.microsoft.com/office/drawing/2014/main" xmlns="" id="{2C600E68-8A35-4948-8C19-2B39B24BA6D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34" name="TextBox 33">
            <a:hlinkClick r:id="rId5"/>
            <a:extLst>
              <a:ext uri="{FF2B5EF4-FFF2-40B4-BE49-F238E27FC236}">
                <a16:creationId xmlns:a16="http://schemas.microsoft.com/office/drawing/2014/main" xmlns="" id="{69F033AD-8CA0-4499-88BD-3579611151A6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xmlns="" id="{999E4255-A148-4E48-BDE5-54D3988293DF}"/>
              </a:ext>
            </a:extLst>
          </p:cNvPr>
          <p:cNvSpPr/>
          <p:nvPr userDrawn="1"/>
        </p:nvSpPr>
        <p:spPr>
          <a:xfrm>
            <a:off x="1979596" y="1288790"/>
            <a:ext cx="8232808" cy="4280420"/>
          </a:xfrm>
          <a:prstGeom prst="roundRect">
            <a:avLst>
              <a:gd name="adj" fmla="val 7173"/>
            </a:avLst>
          </a:prstGeom>
          <a:solidFill>
            <a:schemeClr val="bg1">
              <a:alpha val="85000"/>
            </a:schemeClr>
          </a:solidFill>
          <a:ln w="63500">
            <a:noFill/>
          </a:ln>
          <a:effectLst>
            <a:outerShdw blurRad="63500" sx="101000" sy="101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D7F537D8-01EC-4AC6-A237-890D5E97569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693" r="68123" b="32416"/>
          <a:stretch/>
        </p:blipFill>
        <p:spPr>
          <a:xfrm>
            <a:off x="0" y="3556000"/>
            <a:ext cx="3657600" cy="3302000"/>
          </a:xfrm>
          <a:prstGeom prst="rect">
            <a:avLst/>
          </a:prstGeom>
          <a:effectLst>
            <a:outerShdw blurRad="127000" sx="101000" sy="101000" algn="ctr" rotWithShape="0">
              <a:prstClr val="black">
                <a:alpha val="50000"/>
              </a:prstClr>
            </a:outerShdw>
          </a:effectLst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xmlns="" id="{2B7EC115-654A-4D76-9735-092FC6E574D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8689" r="4693" b="32416"/>
          <a:stretch/>
        </p:blipFill>
        <p:spPr>
          <a:xfrm>
            <a:off x="8610600" y="3556000"/>
            <a:ext cx="3581400" cy="3302000"/>
          </a:xfrm>
          <a:prstGeom prst="rect">
            <a:avLst/>
          </a:prstGeom>
          <a:effectLst>
            <a:outerShdw blurRad="127000" sx="101000" sy="101000" algn="ctr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4948787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9DBAABA5-81DC-4B1C-8C02-C71CE8F3FB42}"/>
              </a:ext>
            </a:extLst>
          </p:cNvPr>
          <p:cNvSpPr/>
          <p:nvPr userDrawn="1"/>
        </p:nvSpPr>
        <p:spPr>
          <a:xfrm>
            <a:off x="539400" y="540000"/>
            <a:ext cx="11113200" cy="5778000"/>
          </a:xfrm>
          <a:prstGeom prst="roundRect">
            <a:avLst>
              <a:gd name="adj" fmla="val 3039"/>
            </a:avLst>
          </a:prstGeom>
          <a:solidFill>
            <a:schemeClr val="bg1">
              <a:alpha val="85000"/>
            </a:schemeClr>
          </a:solidFill>
          <a:ln w="63500">
            <a:noFill/>
          </a:ln>
          <a:effectLst>
            <a:outerShdw blurRad="63500" sx="101000" sy="101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dirty="0"/>
          </a:p>
        </p:txBody>
      </p:sp>
      <p:pic>
        <p:nvPicPr>
          <p:cNvPr id="5" name="Graphic 3">
            <a:hlinkClick r:id="rId2"/>
            <a:extLst>
              <a:ext uri="{FF2B5EF4-FFF2-40B4-BE49-F238E27FC236}">
                <a16:creationId xmlns:a16="http://schemas.microsoft.com/office/drawing/2014/main" xmlns="" id="{B297919B-8640-4F8B-B53D-D14923D083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6" name="TextBox 5">
            <a:hlinkClick r:id="rId5"/>
            <a:extLst>
              <a:ext uri="{FF2B5EF4-FFF2-40B4-BE49-F238E27FC236}">
                <a16:creationId xmlns:a16="http://schemas.microsoft.com/office/drawing/2014/main" xmlns="" id="{42A9A4B2-B1E6-4C01-92ED-B22EE3B5231D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xmlns="" id="{AC8FDAE1-DD0F-4B52-BAC9-C96B0ABC37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" t="-3035" r="67123" b="34102"/>
          <a:stretch/>
        </p:blipFill>
        <p:spPr>
          <a:xfrm flipH="1">
            <a:off x="9918701" y="5127276"/>
            <a:ext cx="2273300" cy="1730724"/>
          </a:xfrm>
          <a:prstGeom prst="rect">
            <a:avLst/>
          </a:prstGeom>
          <a:effectLst>
            <a:outerShdw blurRad="63500" sx="101000" sy="101000" algn="ctr" rotWithShape="0">
              <a:prstClr val="black">
                <a:alpha val="60000"/>
              </a:prstClr>
            </a:outerShdw>
          </a:effectLst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xmlns="" id="{EB98A48F-4C79-47BE-A596-FFD7294FA64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9806" t="-3442" r="1844" b="50000"/>
          <a:stretch/>
        </p:blipFill>
        <p:spPr>
          <a:xfrm flipH="1">
            <a:off x="0" y="5397500"/>
            <a:ext cx="2133601" cy="1460499"/>
          </a:xfrm>
          <a:prstGeom prst="rect">
            <a:avLst/>
          </a:prstGeom>
          <a:effectLst>
            <a:outerShdw blurRad="63500" sx="101000" sy="101000" algn="ctr" rotWithShape="0">
              <a:prstClr val="black">
                <a:alpha val="60000"/>
              </a:prstClr>
            </a:outerShdw>
          </a:effectLst>
        </p:spPr>
      </p:pic>
      <p:sp>
        <p:nvSpPr>
          <p:cNvPr id="7" name="그림 개체 틀 2">
            <a:extLst>
              <a:ext uri="{FF2B5EF4-FFF2-40B4-BE49-F238E27FC236}">
                <a16:creationId xmlns:a16="http://schemas.microsoft.com/office/drawing/2014/main" xmlns="" id="{FA6FAA27-A080-4FA1-8C40-9CE251B04D5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670315" y="942090"/>
            <a:ext cx="1307340" cy="1308087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720000" anchor="ctr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8" name="그림 개체 틀 2">
            <a:extLst>
              <a:ext uri="{FF2B5EF4-FFF2-40B4-BE49-F238E27FC236}">
                <a16:creationId xmlns:a16="http://schemas.microsoft.com/office/drawing/2014/main" xmlns="" id="{59738806-0879-4B9D-8C29-007999E2FB86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819901" y="942090"/>
            <a:ext cx="1307340" cy="1308087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720000" anchor="ctr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9" name="그림 개체 틀 2">
            <a:extLst>
              <a:ext uri="{FF2B5EF4-FFF2-40B4-BE49-F238E27FC236}">
                <a16:creationId xmlns:a16="http://schemas.microsoft.com/office/drawing/2014/main" xmlns="" id="{4F0FBA5E-4077-4B7C-8E9F-5F4C31728C9F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670315" y="3690715"/>
            <a:ext cx="1307340" cy="1308087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720000" anchor="ctr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3" name="그림 개체 틀 2">
            <a:extLst>
              <a:ext uri="{FF2B5EF4-FFF2-40B4-BE49-F238E27FC236}">
                <a16:creationId xmlns:a16="http://schemas.microsoft.com/office/drawing/2014/main" xmlns="" id="{C40C152D-C0B2-463E-8107-BB8FC4B1F40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819901" y="3690715"/>
            <a:ext cx="1307340" cy="1308087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720000" anchor="ctr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7390486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9DBAABA5-81DC-4B1C-8C02-C71CE8F3FB42}"/>
              </a:ext>
            </a:extLst>
          </p:cNvPr>
          <p:cNvSpPr/>
          <p:nvPr userDrawn="1"/>
        </p:nvSpPr>
        <p:spPr>
          <a:xfrm>
            <a:off x="539400" y="540000"/>
            <a:ext cx="11113200" cy="5778000"/>
          </a:xfrm>
          <a:prstGeom prst="roundRect">
            <a:avLst>
              <a:gd name="adj" fmla="val 3039"/>
            </a:avLst>
          </a:prstGeom>
          <a:solidFill>
            <a:schemeClr val="bg1">
              <a:alpha val="85000"/>
            </a:schemeClr>
          </a:solidFill>
          <a:ln w="63500">
            <a:noFill/>
          </a:ln>
          <a:effectLst>
            <a:outerShdw blurRad="63500" sx="101000" sy="101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dirty="0"/>
          </a:p>
        </p:txBody>
      </p:sp>
      <p:pic>
        <p:nvPicPr>
          <p:cNvPr id="5" name="Graphic 3">
            <a:hlinkClick r:id="rId2"/>
            <a:extLst>
              <a:ext uri="{FF2B5EF4-FFF2-40B4-BE49-F238E27FC236}">
                <a16:creationId xmlns:a16="http://schemas.microsoft.com/office/drawing/2014/main" xmlns="" id="{B297919B-8640-4F8B-B53D-D14923D083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6" name="TextBox 5">
            <a:hlinkClick r:id="rId5"/>
            <a:extLst>
              <a:ext uri="{FF2B5EF4-FFF2-40B4-BE49-F238E27FC236}">
                <a16:creationId xmlns:a16="http://schemas.microsoft.com/office/drawing/2014/main" xmlns="" id="{42A9A4B2-B1E6-4C01-92ED-B22EE3B5231D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xmlns="" id="{AC8FDAE1-DD0F-4B52-BAC9-C96B0ABC37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980" r="66979" b="31067"/>
          <a:stretch/>
        </p:blipFill>
        <p:spPr>
          <a:xfrm flipH="1">
            <a:off x="10045701" y="5127276"/>
            <a:ext cx="2146300" cy="1730724"/>
          </a:xfrm>
          <a:prstGeom prst="rect">
            <a:avLst/>
          </a:prstGeom>
          <a:effectLst>
            <a:outerShdw blurRad="63500" sx="101000" sy="101000" algn="ctr" rotWithShape="0">
              <a:prstClr val="black">
                <a:alpha val="60000"/>
              </a:prstClr>
            </a:outerShdw>
          </a:effectLst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xmlns="" id="{EB98A48F-4C79-47BE-A596-FFD7294FA64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9583" r="4375" b="46558"/>
          <a:stretch/>
        </p:blipFill>
        <p:spPr>
          <a:xfrm flipH="1">
            <a:off x="0" y="5397500"/>
            <a:ext cx="1959876" cy="1460499"/>
          </a:xfrm>
          <a:prstGeom prst="rect">
            <a:avLst/>
          </a:prstGeom>
          <a:effectLst>
            <a:outerShdw blurRad="63500" sx="101000" sy="101000" algn="ctr" rotWithShape="0">
              <a:prstClr val="black">
                <a:alpha val="60000"/>
              </a:prstClr>
            </a:outerShdw>
          </a:effectLst>
        </p:spPr>
      </p:pic>
      <p:sp>
        <p:nvSpPr>
          <p:cNvPr id="8" name="그림 개체 틀 11">
            <a:extLst>
              <a:ext uri="{FF2B5EF4-FFF2-40B4-BE49-F238E27FC236}">
                <a16:creationId xmlns:a16="http://schemas.microsoft.com/office/drawing/2014/main" xmlns="" id="{19C5AD2E-3EB4-420B-9206-77A14E6D2D8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959942" y="1007424"/>
            <a:ext cx="2203016" cy="4843152"/>
          </a:xfrm>
          <a:prstGeom prst="roundRect">
            <a:avLst>
              <a:gd name="adj" fmla="val 21152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>
              <a:defRPr lang="ko-KR" altLang="en-US" sz="20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  <a:tabLst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2687696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9DBAABA5-81DC-4B1C-8C02-C71CE8F3FB42}"/>
              </a:ext>
            </a:extLst>
          </p:cNvPr>
          <p:cNvSpPr/>
          <p:nvPr userDrawn="1"/>
        </p:nvSpPr>
        <p:spPr>
          <a:xfrm>
            <a:off x="539400" y="540000"/>
            <a:ext cx="11113200" cy="5778000"/>
          </a:xfrm>
          <a:prstGeom prst="roundRect">
            <a:avLst>
              <a:gd name="adj" fmla="val 3039"/>
            </a:avLst>
          </a:prstGeom>
          <a:solidFill>
            <a:schemeClr val="bg1">
              <a:alpha val="85000"/>
            </a:schemeClr>
          </a:solidFill>
          <a:ln w="63500">
            <a:noFill/>
          </a:ln>
          <a:effectLst>
            <a:outerShdw blurRad="63500" sx="101000" sy="101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dirty="0"/>
          </a:p>
        </p:txBody>
      </p:sp>
      <p:pic>
        <p:nvPicPr>
          <p:cNvPr id="5" name="Graphic 3">
            <a:hlinkClick r:id="rId2"/>
            <a:extLst>
              <a:ext uri="{FF2B5EF4-FFF2-40B4-BE49-F238E27FC236}">
                <a16:creationId xmlns:a16="http://schemas.microsoft.com/office/drawing/2014/main" xmlns="" id="{B297919B-8640-4F8B-B53D-D14923D083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6" name="TextBox 5">
            <a:hlinkClick r:id="rId5"/>
            <a:extLst>
              <a:ext uri="{FF2B5EF4-FFF2-40B4-BE49-F238E27FC236}">
                <a16:creationId xmlns:a16="http://schemas.microsoft.com/office/drawing/2014/main" xmlns="" id="{42A9A4B2-B1E6-4C01-92ED-B22EE3B5231D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xmlns="" id="{AC8FDAE1-DD0F-4B52-BAC9-C96B0ABC37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" t="-3035" r="67123" b="34102"/>
          <a:stretch/>
        </p:blipFill>
        <p:spPr>
          <a:xfrm>
            <a:off x="0" y="5127276"/>
            <a:ext cx="2273300" cy="1730724"/>
          </a:xfrm>
          <a:prstGeom prst="rect">
            <a:avLst/>
          </a:prstGeom>
          <a:effectLst>
            <a:outerShdw blurRad="63500" sx="101000" sy="101000" algn="ctr" rotWithShape="0">
              <a:prstClr val="black">
                <a:alpha val="60000"/>
              </a:prstClr>
            </a:outerShdw>
          </a:effectLst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xmlns="" id="{EB98A48F-4C79-47BE-A596-FFD7294FA64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9806" t="-3442" r="1844" b="50000"/>
          <a:stretch/>
        </p:blipFill>
        <p:spPr>
          <a:xfrm>
            <a:off x="10058400" y="5397500"/>
            <a:ext cx="2133601" cy="1460499"/>
          </a:xfrm>
          <a:prstGeom prst="rect">
            <a:avLst/>
          </a:prstGeom>
          <a:effectLst>
            <a:outerShdw blurRad="63500" sx="101000" sy="101000" algn="ctr" rotWithShape="0">
              <a:prstClr val="black">
                <a:alpha val="60000"/>
              </a:prstClr>
            </a:outerShdw>
          </a:effectLst>
        </p:spPr>
      </p:pic>
      <p:sp>
        <p:nvSpPr>
          <p:cNvPr id="8" name="그림 개체 틀 5">
            <a:extLst>
              <a:ext uri="{FF2B5EF4-FFF2-40B4-BE49-F238E27FC236}">
                <a16:creationId xmlns:a16="http://schemas.microsoft.com/office/drawing/2014/main" xmlns="" id="{40A0122A-A595-412E-AD59-0A6FA4011A8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446993" y="1331445"/>
            <a:ext cx="5678614" cy="3702944"/>
          </a:xfrm>
          <a:prstGeom prst="roundRect">
            <a:avLst>
              <a:gd name="adj" fmla="val 3110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0" marR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4855401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9DBAABA5-81DC-4B1C-8C02-C71CE8F3FB42}"/>
              </a:ext>
            </a:extLst>
          </p:cNvPr>
          <p:cNvSpPr/>
          <p:nvPr userDrawn="1"/>
        </p:nvSpPr>
        <p:spPr>
          <a:xfrm>
            <a:off x="539400" y="540000"/>
            <a:ext cx="11113200" cy="5778000"/>
          </a:xfrm>
          <a:prstGeom prst="roundRect">
            <a:avLst>
              <a:gd name="adj" fmla="val 3039"/>
            </a:avLst>
          </a:prstGeom>
          <a:solidFill>
            <a:schemeClr val="bg1">
              <a:alpha val="85000"/>
            </a:schemeClr>
          </a:solidFill>
          <a:ln w="63500">
            <a:noFill/>
          </a:ln>
          <a:effectLst>
            <a:outerShdw blurRad="63500" sx="101000" sy="101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dirty="0"/>
          </a:p>
        </p:txBody>
      </p:sp>
      <p:pic>
        <p:nvPicPr>
          <p:cNvPr id="5" name="Graphic 3">
            <a:hlinkClick r:id="rId2"/>
            <a:extLst>
              <a:ext uri="{FF2B5EF4-FFF2-40B4-BE49-F238E27FC236}">
                <a16:creationId xmlns:a16="http://schemas.microsoft.com/office/drawing/2014/main" xmlns="" id="{B297919B-8640-4F8B-B53D-D14923D083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6" name="TextBox 5">
            <a:hlinkClick r:id="rId5"/>
            <a:extLst>
              <a:ext uri="{FF2B5EF4-FFF2-40B4-BE49-F238E27FC236}">
                <a16:creationId xmlns:a16="http://schemas.microsoft.com/office/drawing/2014/main" xmlns="" id="{42A9A4B2-B1E6-4C01-92ED-B22EE3B5231D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xmlns="" id="{AC8FDAE1-DD0F-4B52-BAC9-C96B0ABC37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" t="-3035" r="67123" b="34102"/>
          <a:stretch/>
        </p:blipFill>
        <p:spPr>
          <a:xfrm flipH="1">
            <a:off x="9918701" y="5127276"/>
            <a:ext cx="2273300" cy="1730724"/>
          </a:xfrm>
          <a:prstGeom prst="rect">
            <a:avLst/>
          </a:prstGeom>
          <a:effectLst>
            <a:outerShdw blurRad="63500" sx="101000" sy="101000" algn="ctr" rotWithShape="0">
              <a:prstClr val="black">
                <a:alpha val="60000"/>
              </a:prstClr>
            </a:outerShdw>
          </a:effectLst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xmlns="" id="{EB98A48F-4C79-47BE-A596-FFD7294FA64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9806" t="-3442" r="1844" b="50000"/>
          <a:stretch/>
        </p:blipFill>
        <p:spPr>
          <a:xfrm flipH="1">
            <a:off x="0" y="5397500"/>
            <a:ext cx="2133601" cy="1460499"/>
          </a:xfrm>
          <a:prstGeom prst="rect">
            <a:avLst/>
          </a:prstGeom>
          <a:effectLst>
            <a:outerShdw blurRad="63500" sx="101000" sy="101000" algn="ctr" rotWithShape="0">
              <a:prstClr val="black">
                <a:alpha val="60000"/>
              </a:prstClr>
            </a:outerShdw>
          </a:effectLst>
        </p:spPr>
      </p:pic>
      <p:sp>
        <p:nvSpPr>
          <p:cNvPr id="7" name="그림 개체 틀 8">
            <a:extLst>
              <a:ext uri="{FF2B5EF4-FFF2-40B4-BE49-F238E27FC236}">
                <a16:creationId xmlns:a16="http://schemas.microsoft.com/office/drawing/2014/main" xmlns="" id="{25EFEC2F-790F-48B0-A52D-25A15E0C977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207011" y="2067023"/>
            <a:ext cx="6006334" cy="3444778"/>
          </a:xfrm>
          <a:prstGeom prst="roundRect">
            <a:avLst>
              <a:gd name="adj" fmla="val 1816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2070927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3">
            <a:hlinkClick r:id="rId2"/>
            <a:extLst>
              <a:ext uri="{FF2B5EF4-FFF2-40B4-BE49-F238E27FC236}">
                <a16:creationId xmlns:a16="http://schemas.microsoft.com/office/drawing/2014/main" xmlns="" id="{B297919B-8640-4F8B-B53D-D14923D083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6" name="TextBox 5">
            <a:hlinkClick r:id="rId5"/>
            <a:extLst>
              <a:ext uri="{FF2B5EF4-FFF2-40B4-BE49-F238E27FC236}">
                <a16:creationId xmlns:a16="http://schemas.microsoft.com/office/drawing/2014/main" xmlns="" id="{42A9A4B2-B1E6-4C01-92ED-B22EE3B5231D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116580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PTMON custom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  <a:extLst>
              <a:ext uri="{FF2B5EF4-FFF2-40B4-BE49-F238E27FC236}">
                <a16:creationId xmlns:a16="http://schemas.microsoft.com/office/drawing/2014/main" xmlns="" id="{E220D038-EB1C-45CC-91D3-A7B5017237D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  <a:extLst>
              <a:ext uri="{FF2B5EF4-FFF2-40B4-BE49-F238E27FC236}">
                <a16:creationId xmlns:a16="http://schemas.microsoft.com/office/drawing/2014/main" xmlns="" id="{A21AB357-0E3A-4C14-9E5B-3B44276A20B0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727800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raphic 3">
            <a:hlinkClick r:id="rId2"/>
            <a:extLst>
              <a:ext uri="{FF2B5EF4-FFF2-40B4-BE49-F238E27FC236}">
                <a16:creationId xmlns:a16="http://schemas.microsoft.com/office/drawing/2014/main" xmlns="" id="{2C600E68-8A35-4948-8C19-2B39B24BA6D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34" name="TextBox 33">
            <a:hlinkClick r:id="rId5"/>
            <a:extLst>
              <a:ext uri="{FF2B5EF4-FFF2-40B4-BE49-F238E27FC236}">
                <a16:creationId xmlns:a16="http://schemas.microsoft.com/office/drawing/2014/main" xmlns="" id="{69F033AD-8CA0-4499-88BD-3579611151A6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xmlns="" id="{999E4255-A148-4E48-BDE5-54D3988293DF}"/>
              </a:ext>
            </a:extLst>
          </p:cNvPr>
          <p:cNvSpPr/>
          <p:nvPr userDrawn="1"/>
        </p:nvSpPr>
        <p:spPr>
          <a:xfrm>
            <a:off x="1979596" y="1288790"/>
            <a:ext cx="8232808" cy="4280420"/>
          </a:xfrm>
          <a:prstGeom prst="roundRect">
            <a:avLst>
              <a:gd name="adj" fmla="val 7173"/>
            </a:avLst>
          </a:prstGeom>
          <a:solidFill>
            <a:schemeClr val="bg1">
              <a:alpha val="85000"/>
            </a:schemeClr>
          </a:solidFill>
          <a:ln w="63500">
            <a:noFill/>
          </a:ln>
          <a:effectLst>
            <a:outerShdw blurRad="63500" sx="101000" sy="101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D7F537D8-01EC-4AC6-A237-890D5E97569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693" r="68123" b="32416"/>
          <a:stretch/>
        </p:blipFill>
        <p:spPr>
          <a:xfrm flipH="1">
            <a:off x="8534400" y="3556000"/>
            <a:ext cx="3657600" cy="3302000"/>
          </a:xfrm>
          <a:prstGeom prst="rect">
            <a:avLst/>
          </a:prstGeom>
          <a:effectLst>
            <a:outerShdw blurRad="127000" sx="101000" sy="101000" algn="ctr" rotWithShape="0">
              <a:prstClr val="black">
                <a:alpha val="50000"/>
              </a:prstClr>
            </a:outerShdw>
          </a:effectLst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xmlns="" id="{2B7EC115-654A-4D76-9735-092FC6E574D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8689" r="4693" b="32416"/>
          <a:stretch/>
        </p:blipFill>
        <p:spPr>
          <a:xfrm flipH="1">
            <a:off x="0" y="3556000"/>
            <a:ext cx="3581400" cy="3302000"/>
          </a:xfrm>
          <a:prstGeom prst="rect">
            <a:avLst/>
          </a:prstGeom>
          <a:effectLst>
            <a:outerShdw blurRad="127000" sx="101000" sy="101000" algn="ctr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87782456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9DBAABA5-81DC-4B1C-8C02-C71CE8F3FB42}"/>
              </a:ext>
            </a:extLst>
          </p:cNvPr>
          <p:cNvSpPr/>
          <p:nvPr userDrawn="1"/>
        </p:nvSpPr>
        <p:spPr>
          <a:xfrm>
            <a:off x="539400" y="540000"/>
            <a:ext cx="11113200" cy="5778000"/>
          </a:xfrm>
          <a:prstGeom prst="roundRect">
            <a:avLst>
              <a:gd name="adj" fmla="val 3039"/>
            </a:avLst>
          </a:prstGeom>
          <a:solidFill>
            <a:schemeClr val="bg1">
              <a:alpha val="85000"/>
            </a:schemeClr>
          </a:solidFill>
          <a:ln w="63500">
            <a:noFill/>
          </a:ln>
          <a:effectLst>
            <a:outerShdw blurRad="63500" sx="101000" sy="101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dirty="0"/>
          </a:p>
        </p:txBody>
      </p:sp>
      <p:pic>
        <p:nvPicPr>
          <p:cNvPr id="5" name="Graphic 3">
            <a:hlinkClick r:id="rId2"/>
            <a:extLst>
              <a:ext uri="{FF2B5EF4-FFF2-40B4-BE49-F238E27FC236}">
                <a16:creationId xmlns:a16="http://schemas.microsoft.com/office/drawing/2014/main" xmlns="" id="{B297919B-8640-4F8B-B53D-D14923D083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6" name="TextBox 5">
            <a:hlinkClick r:id="rId5"/>
            <a:extLst>
              <a:ext uri="{FF2B5EF4-FFF2-40B4-BE49-F238E27FC236}">
                <a16:creationId xmlns:a16="http://schemas.microsoft.com/office/drawing/2014/main" xmlns="" id="{42A9A4B2-B1E6-4C01-92ED-B22EE3B5231D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xmlns="" id="{AC8FDAE1-DD0F-4B52-BAC9-C96B0ABC37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980" r="66979" b="31067"/>
          <a:stretch/>
        </p:blipFill>
        <p:spPr>
          <a:xfrm>
            <a:off x="0" y="5127276"/>
            <a:ext cx="2146300" cy="1730724"/>
          </a:xfrm>
          <a:prstGeom prst="rect">
            <a:avLst/>
          </a:prstGeom>
          <a:effectLst>
            <a:outerShdw blurRad="63500" sx="101000" sy="101000" algn="ctr" rotWithShape="0">
              <a:prstClr val="black">
                <a:alpha val="60000"/>
              </a:prstClr>
            </a:outerShdw>
          </a:effectLst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xmlns="" id="{EB98A48F-4C79-47BE-A596-FFD7294FA64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9583" r="4375" b="46558"/>
          <a:stretch/>
        </p:blipFill>
        <p:spPr>
          <a:xfrm>
            <a:off x="10232125" y="5397500"/>
            <a:ext cx="1959876" cy="1460499"/>
          </a:xfrm>
          <a:prstGeom prst="rect">
            <a:avLst/>
          </a:prstGeom>
          <a:effectLst>
            <a:outerShdw blurRad="63500" sx="101000" sy="101000" algn="ctr" rotWithShape="0">
              <a:prstClr val="black">
                <a:alpha val="6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3090123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9DBAABA5-81DC-4B1C-8C02-C71CE8F3FB42}"/>
              </a:ext>
            </a:extLst>
          </p:cNvPr>
          <p:cNvSpPr/>
          <p:nvPr userDrawn="1"/>
        </p:nvSpPr>
        <p:spPr>
          <a:xfrm>
            <a:off x="539400" y="540000"/>
            <a:ext cx="11113200" cy="5778000"/>
          </a:xfrm>
          <a:prstGeom prst="roundRect">
            <a:avLst>
              <a:gd name="adj" fmla="val 3039"/>
            </a:avLst>
          </a:prstGeom>
          <a:solidFill>
            <a:schemeClr val="bg1">
              <a:alpha val="85000"/>
            </a:schemeClr>
          </a:solidFill>
          <a:ln w="63500">
            <a:noFill/>
          </a:ln>
          <a:effectLst>
            <a:outerShdw blurRad="63500" sx="101000" sy="101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dirty="0"/>
          </a:p>
        </p:txBody>
      </p:sp>
      <p:pic>
        <p:nvPicPr>
          <p:cNvPr id="5" name="Graphic 3">
            <a:hlinkClick r:id="rId2"/>
            <a:extLst>
              <a:ext uri="{FF2B5EF4-FFF2-40B4-BE49-F238E27FC236}">
                <a16:creationId xmlns:a16="http://schemas.microsoft.com/office/drawing/2014/main" xmlns="" id="{B297919B-8640-4F8B-B53D-D14923D083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6" name="TextBox 5">
            <a:hlinkClick r:id="rId5"/>
            <a:extLst>
              <a:ext uri="{FF2B5EF4-FFF2-40B4-BE49-F238E27FC236}">
                <a16:creationId xmlns:a16="http://schemas.microsoft.com/office/drawing/2014/main" xmlns="" id="{42A9A4B2-B1E6-4C01-92ED-B22EE3B5231D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xmlns="" id="{AC8FDAE1-DD0F-4B52-BAC9-C96B0ABC37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980" r="66979" b="31067"/>
          <a:stretch/>
        </p:blipFill>
        <p:spPr>
          <a:xfrm flipH="1">
            <a:off x="10045701" y="5127276"/>
            <a:ext cx="2146300" cy="1730724"/>
          </a:xfrm>
          <a:prstGeom prst="rect">
            <a:avLst/>
          </a:prstGeom>
          <a:effectLst>
            <a:outerShdw blurRad="63500" sx="101000" sy="101000" algn="ctr" rotWithShape="0">
              <a:prstClr val="black">
                <a:alpha val="60000"/>
              </a:prstClr>
            </a:outerShdw>
          </a:effectLst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xmlns="" id="{EB98A48F-4C79-47BE-A596-FFD7294FA64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9583" r="4375" b="46558"/>
          <a:stretch/>
        </p:blipFill>
        <p:spPr>
          <a:xfrm flipH="1">
            <a:off x="0" y="5397500"/>
            <a:ext cx="1959876" cy="1460499"/>
          </a:xfrm>
          <a:prstGeom prst="rect">
            <a:avLst/>
          </a:prstGeom>
          <a:effectLst>
            <a:outerShdw blurRad="63500" sx="101000" sy="101000" algn="ctr" rotWithShape="0">
              <a:prstClr val="black">
                <a:alpha val="6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3551695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9DBAABA5-81DC-4B1C-8C02-C71CE8F3FB42}"/>
              </a:ext>
            </a:extLst>
          </p:cNvPr>
          <p:cNvSpPr/>
          <p:nvPr userDrawn="1"/>
        </p:nvSpPr>
        <p:spPr>
          <a:xfrm>
            <a:off x="539400" y="540000"/>
            <a:ext cx="11113200" cy="5778000"/>
          </a:xfrm>
          <a:prstGeom prst="roundRect">
            <a:avLst>
              <a:gd name="adj" fmla="val 3039"/>
            </a:avLst>
          </a:prstGeom>
          <a:solidFill>
            <a:schemeClr val="bg1">
              <a:alpha val="85000"/>
            </a:schemeClr>
          </a:solidFill>
          <a:ln w="63500">
            <a:noFill/>
          </a:ln>
          <a:effectLst>
            <a:outerShdw blurRad="63500" sx="101000" sy="101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dirty="0"/>
          </a:p>
        </p:txBody>
      </p:sp>
      <p:pic>
        <p:nvPicPr>
          <p:cNvPr id="5" name="Graphic 3">
            <a:hlinkClick r:id="rId2"/>
            <a:extLst>
              <a:ext uri="{FF2B5EF4-FFF2-40B4-BE49-F238E27FC236}">
                <a16:creationId xmlns:a16="http://schemas.microsoft.com/office/drawing/2014/main" xmlns="" id="{B297919B-8640-4F8B-B53D-D14923D083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6" name="TextBox 5">
            <a:hlinkClick r:id="rId5"/>
            <a:extLst>
              <a:ext uri="{FF2B5EF4-FFF2-40B4-BE49-F238E27FC236}">
                <a16:creationId xmlns:a16="http://schemas.microsoft.com/office/drawing/2014/main" xmlns="" id="{42A9A4B2-B1E6-4C01-92ED-B22EE3B5231D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xmlns="" id="{AC8FDAE1-DD0F-4B52-BAC9-C96B0ABC37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" t="-3035" r="67123" b="34102"/>
          <a:stretch/>
        </p:blipFill>
        <p:spPr>
          <a:xfrm>
            <a:off x="0" y="5127276"/>
            <a:ext cx="2273300" cy="1730724"/>
          </a:xfrm>
          <a:prstGeom prst="rect">
            <a:avLst/>
          </a:prstGeom>
          <a:effectLst>
            <a:outerShdw blurRad="63500" sx="101000" sy="101000" algn="ctr" rotWithShape="0">
              <a:prstClr val="black">
                <a:alpha val="60000"/>
              </a:prstClr>
            </a:outerShdw>
          </a:effectLst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xmlns="" id="{EB98A48F-4C79-47BE-A596-FFD7294FA64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9806" t="-3442" r="1844" b="50000"/>
          <a:stretch/>
        </p:blipFill>
        <p:spPr>
          <a:xfrm>
            <a:off x="10058400" y="5397500"/>
            <a:ext cx="2133601" cy="1460499"/>
          </a:xfrm>
          <a:prstGeom prst="rect">
            <a:avLst/>
          </a:prstGeom>
          <a:effectLst>
            <a:outerShdw blurRad="63500" sx="101000" sy="101000" algn="ctr" rotWithShape="0">
              <a:prstClr val="black">
                <a:alpha val="6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5029334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9DBAABA5-81DC-4B1C-8C02-C71CE8F3FB42}"/>
              </a:ext>
            </a:extLst>
          </p:cNvPr>
          <p:cNvSpPr/>
          <p:nvPr userDrawn="1"/>
        </p:nvSpPr>
        <p:spPr>
          <a:xfrm>
            <a:off x="539400" y="540000"/>
            <a:ext cx="11113200" cy="5778000"/>
          </a:xfrm>
          <a:prstGeom prst="roundRect">
            <a:avLst>
              <a:gd name="adj" fmla="val 3039"/>
            </a:avLst>
          </a:prstGeom>
          <a:solidFill>
            <a:schemeClr val="bg1">
              <a:alpha val="85000"/>
            </a:schemeClr>
          </a:solidFill>
          <a:ln w="63500">
            <a:noFill/>
          </a:ln>
          <a:effectLst>
            <a:outerShdw blurRad="63500" sx="101000" sy="101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dirty="0"/>
          </a:p>
        </p:txBody>
      </p:sp>
      <p:pic>
        <p:nvPicPr>
          <p:cNvPr id="5" name="Graphic 3">
            <a:hlinkClick r:id="rId2"/>
            <a:extLst>
              <a:ext uri="{FF2B5EF4-FFF2-40B4-BE49-F238E27FC236}">
                <a16:creationId xmlns:a16="http://schemas.microsoft.com/office/drawing/2014/main" xmlns="" id="{B297919B-8640-4F8B-B53D-D14923D083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6" name="TextBox 5">
            <a:hlinkClick r:id="rId5"/>
            <a:extLst>
              <a:ext uri="{FF2B5EF4-FFF2-40B4-BE49-F238E27FC236}">
                <a16:creationId xmlns:a16="http://schemas.microsoft.com/office/drawing/2014/main" xmlns="" id="{42A9A4B2-B1E6-4C01-92ED-B22EE3B5231D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xmlns="" id="{AC8FDAE1-DD0F-4B52-BAC9-C96B0ABC37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" t="-3035" r="67123" b="34102"/>
          <a:stretch/>
        </p:blipFill>
        <p:spPr>
          <a:xfrm flipH="1">
            <a:off x="9918701" y="5127276"/>
            <a:ext cx="2273300" cy="1730724"/>
          </a:xfrm>
          <a:prstGeom prst="rect">
            <a:avLst/>
          </a:prstGeom>
          <a:effectLst>
            <a:outerShdw blurRad="63500" sx="101000" sy="101000" algn="ctr" rotWithShape="0">
              <a:prstClr val="black">
                <a:alpha val="60000"/>
              </a:prstClr>
            </a:outerShdw>
          </a:effectLst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xmlns="" id="{EB98A48F-4C79-47BE-A596-FFD7294FA64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9806" t="-3442" r="1844" b="50000"/>
          <a:stretch/>
        </p:blipFill>
        <p:spPr>
          <a:xfrm flipH="1">
            <a:off x="0" y="5397500"/>
            <a:ext cx="2133601" cy="1460499"/>
          </a:xfrm>
          <a:prstGeom prst="rect">
            <a:avLst/>
          </a:prstGeom>
          <a:effectLst>
            <a:outerShdw blurRad="63500" sx="101000" sy="101000" algn="ctr" rotWithShape="0">
              <a:prstClr val="black">
                <a:alpha val="6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4601415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9DBAABA5-81DC-4B1C-8C02-C71CE8F3FB42}"/>
              </a:ext>
            </a:extLst>
          </p:cNvPr>
          <p:cNvSpPr/>
          <p:nvPr userDrawn="1"/>
        </p:nvSpPr>
        <p:spPr>
          <a:xfrm>
            <a:off x="539400" y="540000"/>
            <a:ext cx="11113200" cy="5778000"/>
          </a:xfrm>
          <a:prstGeom prst="roundRect">
            <a:avLst>
              <a:gd name="adj" fmla="val 3039"/>
            </a:avLst>
          </a:prstGeom>
          <a:solidFill>
            <a:schemeClr val="bg1">
              <a:alpha val="85000"/>
            </a:schemeClr>
          </a:solidFill>
          <a:ln w="63500">
            <a:noFill/>
          </a:ln>
          <a:effectLst>
            <a:outerShdw blurRad="63500" sx="101000" sy="101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dirty="0"/>
          </a:p>
        </p:txBody>
      </p:sp>
      <p:pic>
        <p:nvPicPr>
          <p:cNvPr id="5" name="Graphic 3">
            <a:hlinkClick r:id="rId2"/>
            <a:extLst>
              <a:ext uri="{FF2B5EF4-FFF2-40B4-BE49-F238E27FC236}">
                <a16:creationId xmlns:a16="http://schemas.microsoft.com/office/drawing/2014/main" xmlns="" id="{B297919B-8640-4F8B-B53D-D14923D083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6" name="TextBox 5">
            <a:hlinkClick r:id="rId5"/>
            <a:extLst>
              <a:ext uri="{FF2B5EF4-FFF2-40B4-BE49-F238E27FC236}">
                <a16:creationId xmlns:a16="http://schemas.microsoft.com/office/drawing/2014/main" xmlns="" id="{42A9A4B2-B1E6-4C01-92ED-B22EE3B5231D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xmlns="" id="{AC8FDAE1-DD0F-4B52-BAC9-C96B0ABC37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980" r="66979" b="31067"/>
          <a:stretch/>
        </p:blipFill>
        <p:spPr>
          <a:xfrm>
            <a:off x="0" y="5127276"/>
            <a:ext cx="2146300" cy="1730724"/>
          </a:xfrm>
          <a:prstGeom prst="rect">
            <a:avLst/>
          </a:prstGeom>
          <a:effectLst>
            <a:outerShdw blurRad="63500" sx="101000" sy="101000" algn="ctr" rotWithShape="0">
              <a:prstClr val="black">
                <a:alpha val="60000"/>
              </a:prstClr>
            </a:outerShdw>
          </a:effectLst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xmlns="" id="{EB98A48F-4C79-47BE-A596-FFD7294FA64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9583" r="4375" b="46558"/>
          <a:stretch/>
        </p:blipFill>
        <p:spPr>
          <a:xfrm>
            <a:off x="10232125" y="5397500"/>
            <a:ext cx="1959876" cy="1460499"/>
          </a:xfrm>
          <a:prstGeom prst="rect">
            <a:avLst/>
          </a:prstGeom>
          <a:effectLst>
            <a:outerShdw blurRad="63500" sx="101000" sy="101000" algn="ctr" rotWithShape="0">
              <a:prstClr val="black">
                <a:alpha val="60000"/>
              </a:prstClr>
            </a:outerShdw>
          </a:effectLst>
        </p:spPr>
      </p:pic>
      <p:sp>
        <p:nvSpPr>
          <p:cNvPr id="7" name="그림 개체 틀 17">
            <a:extLst>
              <a:ext uri="{FF2B5EF4-FFF2-40B4-BE49-F238E27FC236}">
                <a16:creationId xmlns:a16="http://schemas.microsoft.com/office/drawing/2014/main" xmlns="" id="{66D10DD8-F75B-4D3D-96CA-102B0C7D0A63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1330828" y="1673729"/>
            <a:ext cx="3510548" cy="3510542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2811717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9DBAABA5-81DC-4B1C-8C02-C71CE8F3FB42}"/>
              </a:ext>
            </a:extLst>
          </p:cNvPr>
          <p:cNvSpPr/>
          <p:nvPr userDrawn="1"/>
        </p:nvSpPr>
        <p:spPr>
          <a:xfrm>
            <a:off x="539400" y="540000"/>
            <a:ext cx="11113200" cy="5778000"/>
          </a:xfrm>
          <a:prstGeom prst="roundRect">
            <a:avLst>
              <a:gd name="adj" fmla="val 3039"/>
            </a:avLst>
          </a:prstGeom>
          <a:solidFill>
            <a:schemeClr val="bg1">
              <a:alpha val="85000"/>
            </a:schemeClr>
          </a:solidFill>
          <a:ln w="63500">
            <a:noFill/>
          </a:ln>
          <a:effectLst>
            <a:outerShdw blurRad="63500" sx="101000" sy="101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dirty="0"/>
          </a:p>
        </p:txBody>
      </p:sp>
      <p:pic>
        <p:nvPicPr>
          <p:cNvPr id="5" name="Graphic 3">
            <a:hlinkClick r:id="rId2"/>
            <a:extLst>
              <a:ext uri="{FF2B5EF4-FFF2-40B4-BE49-F238E27FC236}">
                <a16:creationId xmlns:a16="http://schemas.microsoft.com/office/drawing/2014/main" xmlns="" id="{B297919B-8640-4F8B-B53D-D14923D083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6" name="TextBox 5">
            <a:hlinkClick r:id="rId5"/>
            <a:extLst>
              <a:ext uri="{FF2B5EF4-FFF2-40B4-BE49-F238E27FC236}">
                <a16:creationId xmlns:a16="http://schemas.microsoft.com/office/drawing/2014/main" xmlns="" id="{42A9A4B2-B1E6-4C01-92ED-B22EE3B5231D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xmlns="" id="{AC8FDAE1-DD0F-4B52-BAC9-C96B0ABC37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980" r="66979" b="31067"/>
          <a:stretch/>
        </p:blipFill>
        <p:spPr>
          <a:xfrm flipH="1">
            <a:off x="10045701" y="5127276"/>
            <a:ext cx="2146300" cy="1730724"/>
          </a:xfrm>
          <a:prstGeom prst="rect">
            <a:avLst/>
          </a:prstGeom>
          <a:effectLst>
            <a:outerShdw blurRad="63500" sx="101000" sy="101000" algn="ctr" rotWithShape="0">
              <a:prstClr val="black">
                <a:alpha val="60000"/>
              </a:prstClr>
            </a:outerShdw>
          </a:effectLst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xmlns="" id="{EB98A48F-4C79-47BE-A596-FFD7294FA64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9583" r="4375" b="46558"/>
          <a:stretch/>
        </p:blipFill>
        <p:spPr>
          <a:xfrm flipH="1">
            <a:off x="0" y="5397500"/>
            <a:ext cx="1959876" cy="1460499"/>
          </a:xfrm>
          <a:prstGeom prst="rect">
            <a:avLst/>
          </a:prstGeom>
          <a:effectLst>
            <a:outerShdw blurRad="63500" sx="101000" sy="101000" algn="ctr" rotWithShape="0">
              <a:prstClr val="black">
                <a:alpha val="60000"/>
              </a:prstClr>
            </a:outerShdw>
          </a:effectLst>
        </p:spPr>
      </p:pic>
      <p:sp>
        <p:nvSpPr>
          <p:cNvPr id="7" name="그림 개체 틀 12">
            <a:extLst>
              <a:ext uri="{FF2B5EF4-FFF2-40B4-BE49-F238E27FC236}">
                <a16:creationId xmlns:a16="http://schemas.microsoft.com/office/drawing/2014/main" xmlns="" id="{D499E7C1-046C-4666-B7D2-1729037D3A2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823557" y="787400"/>
            <a:ext cx="3629920" cy="5283200"/>
          </a:xfrm>
          <a:prstGeom prst="roundRect">
            <a:avLst>
              <a:gd name="adj" fmla="val 2672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972000" anchor="ctr" anchorCtr="1"/>
          <a:lstStyle>
            <a:lvl1pPr marL="0" marR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/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131638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9DBAABA5-81DC-4B1C-8C02-C71CE8F3FB42}"/>
              </a:ext>
            </a:extLst>
          </p:cNvPr>
          <p:cNvSpPr/>
          <p:nvPr userDrawn="1"/>
        </p:nvSpPr>
        <p:spPr>
          <a:xfrm>
            <a:off x="539400" y="540000"/>
            <a:ext cx="11113200" cy="5778000"/>
          </a:xfrm>
          <a:prstGeom prst="roundRect">
            <a:avLst>
              <a:gd name="adj" fmla="val 3039"/>
            </a:avLst>
          </a:prstGeom>
          <a:solidFill>
            <a:schemeClr val="bg1">
              <a:alpha val="85000"/>
            </a:schemeClr>
          </a:solidFill>
          <a:ln w="63500">
            <a:noFill/>
          </a:ln>
          <a:effectLst>
            <a:outerShdw blurRad="63500" sx="101000" sy="101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dirty="0"/>
          </a:p>
        </p:txBody>
      </p:sp>
      <p:pic>
        <p:nvPicPr>
          <p:cNvPr id="5" name="Graphic 3">
            <a:hlinkClick r:id="rId2"/>
            <a:extLst>
              <a:ext uri="{FF2B5EF4-FFF2-40B4-BE49-F238E27FC236}">
                <a16:creationId xmlns:a16="http://schemas.microsoft.com/office/drawing/2014/main" xmlns="" id="{B297919B-8640-4F8B-B53D-D14923D083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6" name="TextBox 5">
            <a:hlinkClick r:id="rId5"/>
            <a:extLst>
              <a:ext uri="{FF2B5EF4-FFF2-40B4-BE49-F238E27FC236}">
                <a16:creationId xmlns:a16="http://schemas.microsoft.com/office/drawing/2014/main" xmlns="" id="{42A9A4B2-B1E6-4C01-92ED-B22EE3B5231D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xmlns="" id="{AC8FDAE1-DD0F-4B52-BAC9-C96B0ABC37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" t="-3035" r="67123" b="34102"/>
          <a:stretch/>
        </p:blipFill>
        <p:spPr>
          <a:xfrm>
            <a:off x="0" y="5127276"/>
            <a:ext cx="2273300" cy="1730724"/>
          </a:xfrm>
          <a:prstGeom prst="rect">
            <a:avLst/>
          </a:prstGeom>
          <a:effectLst>
            <a:outerShdw blurRad="63500" sx="101000" sy="101000" algn="ctr" rotWithShape="0">
              <a:prstClr val="black">
                <a:alpha val="60000"/>
              </a:prstClr>
            </a:outerShdw>
          </a:effectLst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xmlns="" id="{EB98A48F-4C79-47BE-A596-FFD7294FA64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9806" t="-3442" r="1844" b="50000"/>
          <a:stretch/>
        </p:blipFill>
        <p:spPr>
          <a:xfrm>
            <a:off x="10058400" y="5397500"/>
            <a:ext cx="2133601" cy="1460499"/>
          </a:xfrm>
          <a:prstGeom prst="rect">
            <a:avLst/>
          </a:prstGeom>
          <a:effectLst>
            <a:outerShdw blurRad="63500" sx="101000" sy="101000" algn="ctr" rotWithShape="0">
              <a:prstClr val="black">
                <a:alpha val="60000"/>
              </a:prstClr>
            </a:outerShdw>
          </a:effectLst>
        </p:spPr>
      </p:pic>
      <p:sp>
        <p:nvSpPr>
          <p:cNvPr id="7" name="그림 개체 틀 12">
            <a:extLst>
              <a:ext uri="{FF2B5EF4-FFF2-40B4-BE49-F238E27FC236}">
                <a16:creationId xmlns:a16="http://schemas.microsoft.com/office/drawing/2014/main" xmlns="" id="{4CA9FFDF-69EC-498D-AF55-050300214CB8}"/>
              </a:ext>
            </a:extLst>
          </p:cNvPr>
          <p:cNvSpPr>
            <a:spLocks noGrp="1" noChangeAspect="1"/>
          </p:cNvSpPr>
          <p:nvPr>
            <p:ph type="pic" sz="quarter" idx="25" hasCustomPrompt="1"/>
          </p:nvPr>
        </p:nvSpPr>
        <p:spPr>
          <a:xfrm>
            <a:off x="6467565" y="1269000"/>
            <a:ext cx="4320004" cy="4320000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936000" anchor="ctr" anchorCtr="1"/>
          <a:lstStyle>
            <a:lvl1pPr marL="0" marR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/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4413415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7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31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90" r:id="rId2"/>
    <p:sldLayoutId id="2147483688" r:id="rId3"/>
    <p:sldLayoutId id="2147483689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  <p:sldLayoutId id="2147483687" r:id="rId14"/>
    <p:sldLayoutId id="2147483664" r:id="rId15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5" Type="http://schemas.openxmlformats.org/officeDocument/2006/relationships/image" Target="../media/image1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Relationship Id="rId1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20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9.png"/><Relationship Id="rId5" Type="http://schemas.openxmlformats.org/officeDocument/2006/relationships/slideLayout" Target="../slideLayouts/slideLayout3.xml"/><Relationship Id="rId4" Type="http://schemas.openxmlformats.org/officeDocument/2006/relationships/video" Target="../media/media2.mp4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5.mp4"/><Relationship Id="rId7" Type="http://schemas.openxmlformats.org/officeDocument/2006/relationships/image" Target="../media/image24.pn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23.png"/><Relationship Id="rId5" Type="http://schemas.openxmlformats.org/officeDocument/2006/relationships/slideLayout" Target="../slideLayouts/slideLayout3.xml"/><Relationship Id="rId4" Type="http://schemas.openxmlformats.org/officeDocument/2006/relationships/video" Target="../media/media5.mp4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400300" y="2202180"/>
            <a:ext cx="7391400" cy="1186815"/>
          </a:xfrm>
          <a:prstGeom prst="rect">
            <a:avLst/>
          </a:prstGeom>
          <a:noFill/>
          <a:effectLst/>
        </p:spPr>
        <p:txBody>
          <a:bodyPr wrap="square" anchor="ctr" anchorCtr="0">
            <a:spAutoFit/>
          </a:bodyPr>
          <a:lstStyle/>
          <a:p>
            <a:pPr lvl="0" algn="ctr">
              <a:defRPr/>
            </a:pPr>
            <a:r>
              <a:rPr lang="en-US" altLang="ko-KR" sz="7200">
                <a:latin typeface="+mj-lt"/>
                <a:ea typeface="+mn-ea"/>
                <a:cs typeface="Arial"/>
              </a:rPr>
              <a:t>Camping Go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400300" y="3453155"/>
            <a:ext cx="7391400" cy="523220"/>
          </a:xfrm>
          <a:prstGeom prst="rect">
            <a:avLst/>
          </a:prstGeom>
          <a:noFill/>
        </p:spPr>
        <p:txBody>
          <a:bodyPr wrap="square" anchor="ctr" anchorCtr="0">
            <a:spAutoFit/>
          </a:bodyPr>
          <a:lstStyle/>
          <a:p>
            <a:pPr lvl="0" algn="ctr">
              <a:defRPr/>
            </a:pPr>
            <a:r>
              <a:rPr lang="en-US" altLang="ko-KR" sz="2800">
                <a:latin typeface="+mn-lt"/>
                <a:ea typeface="+mn-ea"/>
                <a:cs typeface="Arial"/>
              </a:rPr>
              <a:t>easy and fast reservation</a:t>
            </a:r>
          </a:p>
        </p:txBody>
      </p:sp>
      <p:sp>
        <p:nvSpPr>
          <p:cNvPr id="10" name="사각형: 둥근 모서리 9"/>
          <p:cNvSpPr/>
          <p:nvPr/>
        </p:nvSpPr>
        <p:spPr>
          <a:xfrm>
            <a:off x="4330700" y="4153577"/>
            <a:ext cx="3530600" cy="504368"/>
          </a:xfrm>
          <a:prstGeom prst="roundRect">
            <a:avLst>
              <a:gd name="adj" fmla="val 50000"/>
            </a:avLst>
          </a:prstGeom>
          <a:solidFill>
            <a:srgbClr val="4E58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/>
          <a:lstStyle/>
          <a:p>
            <a:pPr lvl="0" algn="ctr">
              <a:defRPr/>
            </a:pPr>
            <a:r>
              <a:rPr lang="en-US" altLang="ko-KR" sz="2000">
                <a:solidFill>
                  <a:schemeClr val="bg1"/>
                </a:solidFill>
                <a:latin typeface="+mj-lt"/>
                <a:ea typeface="+mn-ea"/>
                <a:cs typeface="+mn-cs"/>
              </a:rPr>
              <a:t>22.07.26 ~ 22.09.08</a:t>
            </a:r>
          </a:p>
        </p:txBody>
      </p:sp>
    </p:spTree>
    <p:extLst>
      <p:ext uri="{BB962C8B-B14F-4D97-AF65-F5344CB8AC3E}">
        <p14:creationId xmlns:p14="http://schemas.microsoft.com/office/powerpoint/2010/main" val="2765140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/>
      </p:transition>
    </mc:Choice>
    <mc:Fallback xmlns="">
      <p:transition spd="med">
        <p:wip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/>
          <p:cNvSpPr txBox="1"/>
          <p:nvPr/>
        </p:nvSpPr>
        <p:spPr>
          <a:xfrm>
            <a:off x="1281662" y="1483192"/>
            <a:ext cx="2907219" cy="572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3200">
                <a:latin typeface="+mj-lt"/>
                <a:ea typeface="+mn-ea"/>
                <a:cs typeface="Arial"/>
              </a:rPr>
              <a:t>관리자모드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281662" y="2137000"/>
            <a:ext cx="3129469" cy="115674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>
              <a:defRPr/>
            </a:pPr>
            <a:r>
              <a:rPr lang="ko-KR" altLang="en-US" sz="2000">
                <a:solidFill>
                  <a:schemeClr val="tx1"/>
                </a:solidFill>
                <a:latin typeface="맑은 고딕"/>
                <a:ea typeface="맑은 고딕"/>
              </a:rPr>
              <a:t>회원관리</a:t>
            </a:r>
          </a:p>
          <a:p>
            <a:pPr lvl="0">
              <a:defRPr/>
            </a:pPr>
            <a:endParaRPr lang="ko-KR" altLang="en-US" sz="800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defRPr/>
            </a:pPr>
            <a:r>
              <a:rPr lang="ko-KR" altLang="en-US" sz="1400">
                <a:solidFill>
                  <a:schemeClr val="tx1"/>
                </a:solidFill>
                <a:latin typeface="맑은 고딕"/>
                <a:ea typeface="맑은 고딕"/>
              </a:rPr>
              <a:t>회원들의 기본적인 인적사항</a:t>
            </a:r>
            <a:r>
              <a:rPr lang="en-US" altLang="ko-KR" sz="1400">
                <a:solidFill>
                  <a:schemeClr val="tx1"/>
                </a:solidFill>
                <a:latin typeface="맑은 고딕"/>
                <a:ea typeface="맑은 고딕"/>
              </a:rPr>
              <a:t>,</a:t>
            </a:r>
          </a:p>
          <a:p>
            <a:pPr lvl="0">
              <a:defRPr/>
            </a:pPr>
            <a:r>
              <a:rPr lang="ko-KR" altLang="en-US" sz="1400">
                <a:solidFill>
                  <a:schemeClr val="tx1"/>
                </a:solidFill>
                <a:latin typeface="맑은 고딕"/>
                <a:ea typeface="맑은 고딕"/>
              </a:rPr>
              <a:t>회원상태</a:t>
            </a:r>
            <a:r>
              <a:rPr lang="en-US" altLang="ko-KR" sz="1400">
                <a:solidFill>
                  <a:schemeClr val="tx1"/>
                </a:solidFill>
                <a:latin typeface="맑은 고딕"/>
                <a:ea typeface="맑은 고딕"/>
              </a:rPr>
              <a:t>(</a:t>
            </a:r>
            <a:r>
              <a:rPr lang="ko-KR" altLang="en-US" sz="1400">
                <a:solidFill>
                  <a:schemeClr val="tx1"/>
                </a:solidFill>
                <a:latin typeface="맑은 고딕"/>
                <a:ea typeface="맑은 고딕"/>
              </a:rPr>
              <a:t>일반회원과 휴먼회원</a:t>
            </a:r>
            <a:r>
              <a:rPr lang="en-US" altLang="ko-KR" sz="1400">
                <a:solidFill>
                  <a:schemeClr val="tx1"/>
                </a:solidFill>
                <a:latin typeface="맑은 고딕"/>
                <a:ea typeface="맑은 고딕"/>
              </a:rPr>
              <a:t>)</a:t>
            </a:r>
            <a:r>
              <a:rPr lang="ko-KR" altLang="en-US" sz="1400">
                <a:solidFill>
                  <a:schemeClr val="tx1"/>
                </a:solidFill>
                <a:latin typeface="맑은 고딕"/>
                <a:ea typeface="맑은 고딕"/>
              </a:rPr>
              <a:t>를</a:t>
            </a:r>
          </a:p>
          <a:p>
            <a:pPr lvl="0">
              <a:defRPr/>
            </a:pPr>
            <a:r>
              <a:rPr lang="ko-KR" altLang="en-US" sz="1400">
                <a:solidFill>
                  <a:schemeClr val="tx1"/>
                </a:solidFill>
                <a:latin typeface="맑은 고딕"/>
                <a:ea typeface="맑은 고딕"/>
              </a:rPr>
              <a:t>확인할 수 있도록 하였습니다</a:t>
            </a:r>
            <a:r>
              <a:rPr lang="en-US" altLang="ko-KR" sz="1400">
                <a:solidFill>
                  <a:schemeClr val="tx1"/>
                </a:solidFill>
                <a:latin typeface="맑은 고딕"/>
                <a:ea typeface="맑은 고딕"/>
              </a:rPr>
              <a:t>.</a:t>
            </a:r>
          </a:p>
        </p:txBody>
      </p:sp>
      <p:sp>
        <p:nvSpPr>
          <p:cNvPr id="33" name="TextBox 26"/>
          <p:cNvSpPr txBox="1"/>
          <p:nvPr/>
        </p:nvSpPr>
        <p:spPr>
          <a:xfrm>
            <a:off x="1281662" y="3320068"/>
            <a:ext cx="3129469" cy="11543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0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업체관리</a:t>
            </a: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lang="ko-KR" altLang="en-US" sz="800" b="0" i="0" u="none" strike="noStrike" kern="1200" cap="none" spc="0" normalizeH="0" baseline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4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업체의 기본적인 </a:t>
            </a:r>
            <a:r>
              <a:rPr kumimoji="0" lang="en-US" altLang="ko-KR" sz="14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CRUD</a:t>
            </a:r>
            <a:r>
              <a:rPr kumimoji="0" lang="ko-KR" altLang="en-US" sz="14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와</a:t>
            </a: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4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업체객실의 </a:t>
            </a:r>
            <a:r>
              <a:rPr kumimoji="0" lang="en-US" altLang="ko-KR" sz="14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CRUD</a:t>
            </a:r>
            <a:r>
              <a:rPr kumimoji="0" lang="ko-KR" altLang="en-US" sz="14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기능을</a:t>
            </a: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4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구현하였습니다</a:t>
            </a:r>
            <a:r>
              <a:rPr kumimoji="0" lang="en-US" altLang="ko-KR" sz="14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.</a:t>
            </a:r>
          </a:p>
        </p:txBody>
      </p:sp>
      <p:sp>
        <p:nvSpPr>
          <p:cNvPr id="34" name="TextBox 26"/>
          <p:cNvSpPr txBox="1"/>
          <p:nvPr/>
        </p:nvSpPr>
        <p:spPr>
          <a:xfrm>
            <a:off x="1281662" y="4500751"/>
            <a:ext cx="3129469" cy="9414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0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게시판관리</a:t>
            </a: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lang="ko-KR" altLang="en-US" sz="800" b="0" i="0" u="none" strike="noStrike" kern="1200" cap="none" spc="0" normalizeH="0" baseline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4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게시판의 기본적인 </a:t>
            </a:r>
            <a:r>
              <a:rPr kumimoji="0" lang="en-US" altLang="ko-KR" sz="14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CRUD</a:t>
            </a:r>
            <a:r>
              <a:rPr kumimoji="0" lang="ko-KR" altLang="en-US" sz="14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기능을</a:t>
            </a: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4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구현하였습니다</a:t>
            </a:r>
            <a:r>
              <a:rPr kumimoji="0" lang="en-US" altLang="ko-KR" sz="14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.</a:t>
            </a:r>
          </a:p>
        </p:txBody>
      </p:sp>
      <p:pic>
        <p:nvPicPr>
          <p:cNvPr id="35" name="관리자 모드.mp4">
            <a:hlinkClick r:id="" action="ppaction://media"/>
          </p:cNvPr>
          <p:cNvPicPr>
            <a:picLocks noRo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 cstate="print"/>
          <a:stretch>
            <a:fillRect/>
          </a:stretch>
        </p:blipFill>
        <p:spPr>
          <a:xfrm>
            <a:off x="5206999" y="1613956"/>
            <a:ext cx="5729732" cy="3630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099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/>
      </p:transition>
    </mc:Choice>
    <mc:Fallback xmlns="">
      <p:transition spd="med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69893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5"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5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01800" y="856770"/>
            <a:ext cx="8788400" cy="6420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3600">
                <a:latin typeface="+mj-lt"/>
                <a:ea typeface="+mn-ea"/>
                <a:cs typeface="Arial"/>
              </a:rPr>
              <a:t>TeaHwan Lim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941917" y="1574799"/>
            <a:ext cx="10308165" cy="45383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- 힘들었던점을 어떻게 극복했는지 : 막히는 부분이나 도저히 문제를 모를때가 제일 힘들었는데</a:t>
            </a: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팀원들에게 물어보기도 하고 구글링을 통해서 문제 해결하는데에 중점을 두었습니다.</a:t>
            </a:r>
          </a:p>
          <a:p>
            <a:pPr lvl="0">
              <a:lnSpc>
                <a:spcPct val="100000"/>
              </a:lnSpc>
              <a:defRPr/>
            </a:pPr>
            <a:endParaRPr lang="ko-KR" altLang="en-US" sz="800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- 배운점 : 프로젝트를 여유기간을 두고도 그 기간내에 끝내는게 어렵다는걸 배우고 mybatis의</a:t>
            </a: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동적쿼리를 알게되었습니다.</a:t>
            </a:r>
          </a:p>
          <a:p>
            <a:pPr lvl="0">
              <a:lnSpc>
                <a:spcPct val="100000"/>
              </a:lnSpc>
              <a:defRPr/>
            </a:pPr>
            <a:endParaRPr lang="ko-KR" altLang="en-US" sz="800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- 프로젝트를 또 한다면 지켜야할 점 : 변수명을 명확히 작성하는걸 지켜야 다른사람이 보아도</a:t>
            </a: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무슨 기능을 하는지 알수있다란걸 알게되었습니다.</a:t>
            </a:r>
          </a:p>
          <a:p>
            <a:pPr lvl="0">
              <a:lnSpc>
                <a:spcPct val="100000"/>
              </a:lnSpc>
              <a:defRPr/>
            </a:pPr>
            <a:endParaRPr lang="ko-KR" altLang="en-US" sz="800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- 부족한점 : 여러가지가 부족하지만 설계의 모든부분을 생각해야한다는 점이 부족합니다.</a:t>
            </a: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개발을 진행하면서 설계할 당시에 놓친 부분이 많다는걸 느꼈습니다.</a:t>
            </a:r>
          </a:p>
          <a:p>
            <a:pPr lvl="0">
              <a:lnSpc>
                <a:spcPct val="100000"/>
              </a:lnSpc>
              <a:defRPr/>
            </a:pPr>
            <a:endParaRPr lang="ko-KR" altLang="en-US" sz="800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- 성장해야 할점 : erd의 전반적인 기초 상식과 처음으로 돌아서 java의 기본적인 이해도를 높여야 합니다. 기초가 튼튼하지 못한걸 요번 프로젝트에서 느낌으로써 개인 토이프로젝트를 통해 저의</a:t>
            </a: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성장가능성을 높여야겠다고 생각했습니다.</a:t>
            </a:r>
          </a:p>
          <a:p>
            <a:pPr lvl="0">
              <a:lnSpc>
                <a:spcPct val="100000"/>
              </a:lnSpc>
              <a:defRPr/>
            </a:pPr>
            <a:endParaRPr lang="ko-KR" altLang="en-US" sz="800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- 이번 프로젝트의 보완점 : 검색부분에 대해선 보완해야 할점이 많습니다. 작동할때마다 sql문이 작동하는점, 지도api가 가끔 잘 사용이 안된다는점(클러스터부분) 이있습니다. 또한 지도검색을</a:t>
            </a: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키면 속도가 느려지는 것도 보완해야할 상황입니다.</a:t>
            </a:r>
            <a:endParaRPr lang="en-US" altLang="ko-KR"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717090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spd="med" mc:Ignorable="hp" hp:hslDur="1000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01800" y="856770"/>
            <a:ext cx="8788400" cy="6420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3600">
                <a:latin typeface="+mj-lt"/>
                <a:ea typeface="+mn-ea"/>
                <a:cs typeface="Arial"/>
              </a:rPr>
              <a:t>SeongSeok Oh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941917" y="1574798"/>
            <a:ext cx="10308165" cy="43859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- 프로젝트 역할 : 관리자모드의 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Beck-end, Front-end</a:t>
            </a: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개발을 전담하여 프로젝트를 진행하였습니다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.</a:t>
            </a:r>
          </a:p>
          <a:p>
            <a:pPr lvl="0">
              <a:lnSpc>
                <a:spcPct val="100000"/>
              </a:lnSpc>
              <a:defRPr/>
            </a:pPr>
            <a:endParaRPr lang="ko-KR" altLang="en-US" sz="800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- 힘들었던점을 어떻게 극복했는지 : 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Thymeleaf</a:t>
            </a: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와 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MVC</a:t>
            </a: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패턴을 처음 사용하는 프로젝트여서 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Controller</a:t>
            </a: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사용법이 익숙하지 않았지만 팀원과 구글링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,</a:t>
            </a: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 선생님의 조언으로 풀어 나갈 수 있었습니다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.</a:t>
            </a:r>
          </a:p>
          <a:p>
            <a:pPr lvl="0">
              <a:lnSpc>
                <a:spcPct val="100000"/>
              </a:lnSpc>
              <a:defRPr/>
            </a:pPr>
            <a:endParaRPr lang="en-US" altLang="ko-KR" sz="800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- 배운점 : 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SpringBoot</a:t>
            </a: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를 이용하여 프로젝트를 개발하는 방법을 익혔습니다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.</a:t>
            </a:r>
          </a:p>
          <a:p>
            <a:pPr lvl="0">
              <a:lnSpc>
                <a:spcPct val="100000"/>
              </a:lnSpc>
              <a:defRPr/>
            </a:pPr>
            <a:endParaRPr lang="en-US" altLang="ko-KR" sz="800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- 프로젝트를 또 한다면 지켜야할 점 : 협업을 한다면 단연 중요한 건 의사소통이라고 생각합니다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.</a:t>
            </a:r>
          </a:p>
          <a:p>
            <a:pPr lvl="0">
              <a:lnSpc>
                <a:spcPct val="100000"/>
              </a:lnSpc>
              <a:defRPr/>
            </a:pP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Github</a:t>
            </a: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을 이용하여 병합 시 팀원들과의 의사소통으로 </a:t>
            </a:r>
          </a:p>
          <a:p>
            <a:pPr lvl="0">
              <a:lnSpc>
                <a:spcPct val="100000"/>
              </a:lnSpc>
              <a:defRPr/>
            </a:pPr>
            <a:endParaRPr lang="en-US" altLang="ko-KR" sz="800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- 부족한점 : 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Thymeleaf</a:t>
            </a: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뿐만 아니라 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JSP</a:t>
            </a: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와 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JPA</a:t>
            </a: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등 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View</a:t>
            </a: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를 구현하는데 많은 어려움을 느꼈습니다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.</a:t>
            </a:r>
          </a:p>
          <a:p>
            <a:pPr lvl="0">
              <a:lnSpc>
                <a:spcPct val="100000"/>
              </a:lnSpc>
              <a:defRPr/>
            </a:pP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Ajax</a:t>
            </a: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와 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JQuery</a:t>
            </a: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의 사용법을 확실히 익히는게 중요하다고 생각하였습니다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.</a:t>
            </a:r>
          </a:p>
          <a:p>
            <a:pPr lvl="0">
              <a:lnSpc>
                <a:spcPct val="100000"/>
              </a:lnSpc>
              <a:defRPr/>
            </a:pPr>
            <a:endParaRPr lang="en-US" altLang="ko-KR" sz="800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- 성장해야 할점 : 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JavaScript</a:t>
            </a: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와 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JQuery, Ajax</a:t>
            </a: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등 기본기와 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Mybatis</a:t>
            </a: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를 이용하여 동적쿼리를 사용하는 방법을 확실히 한다면 지금보다 뛰어난 개발자로 성장할 수 있다고 생각합니다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.</a:t>
            </a:r>
          </a:p>
          <a:p>
            <a:pPr lvl="0">
              <a:lnSpc>
                <a:spcPct val="100000"/>
              </a:lnSpc>
              <a:defRPr/>
            </a:pPr>
            <a:endParaRPr lang="en-US" altLang="ko-KR" sz="800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- 이번 프로젝트의 보완점 : 관리자모드의 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UI, UX</a:t>
            </a: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와 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JavaScript,</a:t>
            </a: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 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JQuery, Ajax</a:t>
            </a: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를 이용한 구현부의</a:t>
            </a: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보완이 필요합니다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.</a:t>
            </a: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 기본적인 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CRUD</a:t>
            </a: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과정의 폼체크부분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,</a:t>
            </a: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 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CRUD</a:t>
            </a: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의 결과 상태창 구현 등을</a:t>
            </a: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보완 할 예정입니다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00179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/>
      </p:transition>
    </mc:Choice>
    <mc:Fallback xmlns="">
      <p:transition spd="med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01800" y="856770"/>
            <a:ext cx="8788400" cy="6420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3600">
                <a:latin typeface="+mj-lt"/>
                <a:ea typeface="+mn-ea"/>
                <a:cs typeface="+mn-cs"/>
              </a:rPr>
              <a:t>HyunWoong Kim</a:t>
            </a:r>
            <a:endParaRPr lang="en-US" altLang="ko-KR" sz="3600">
              <a:latin typeface="+mj-lt"/>
              <a:ea typeface="+mn-ea"/>
              <a:cs typeface="Arial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941917" y="1574799"/>
            <a:ext cx="10308165" cy="36525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3차 프로젝트를 하면서 이전에 했던 2차프로젝트보다 팀워크가 개선되었다는것이 느껴졌습니다. </a:t>
            </a: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우선은 이전 프로젝트와는 다르게 기능별로 확실하게 나누어 진행을 한결과 중복된기능이 </a:t>
            </a: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없어졌고 형상관리하기 용이하였고, 이번 프로젝트 기능을 나눌때는 메인기능들을 분배하도록</a:t>
            </a: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하여 어려울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 </a:t>
            </a: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수도 있지만 그래도 끝까지 포기하지 않고,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 </a:t>
            </a: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구현을 해주어서 고마웠다. </a:t>
            </a: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저는 이번 프로젝트할때 만큼은 이전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 </a:t>
            </a: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프로젝트보다 열정이 떨어졌지만 옆에서 격려해주는</a:t>
            </a: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팀원들이 있어서 정말 완벽하지는 않았지만 완성을 할수있었던것 같습니다.</a:t>
            </a: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열정이 식었던 이유는 스프링 프레임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 </a:t>
            </a: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워크를 배우기 시작하면서 아직 완벽하게 알지는 못하지만 </a:t>
            </a: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설정파일을 만드는것이 너무 비효율적이다 라는 생각이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 </a:t>
            </a: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각인되며 스프링 프레임워크를</a:t>
            </a: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배우는것에 흥미를 느끼지 못했었고, spring security를 사용하다보니 제공되는 기능이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 </a:t>
            </a: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제기능을 </a:t>
            </a: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하지못하고 일정 부분만 처리해주는것에대해 미완성 프레임워크라는 생각이 열정을 완전히</a:t>
            </a: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식혔던것 같습니다. 개발을 하다보면 남의 코드를 보는것이 다반사일것 입니다. 하지만 전과 같이 나의 생각에 맞추려다 보면 정말 스트레스를 많이 받게 되기에 남의 생각을 수용하는 것 또한 </a:t>
            </a: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고쳐야할점 이라는것을 알게되었고 앞으로 평생의 과제일것같습니다.</a:t>
            </a:r>
          </a:p>
        </p:txBody>
      </p:sp>
    </p:spTree>
    <p:extLst>
      <p:ext uri="{BB962C8B-B14F-4D97-AF65-F5344CB8AC3E}">
        <p14:creationId xmlns:p14="http://schemas.microsoft.com/office/powerpoint/2010/main" val="2435415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/>
      </p:transition>
    </mc:Choice>
    <mc:Fallback xmlns="">
      <p:transition spd="med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01800" y="856770"/>
            <a:ext cx="8788400" cy="6420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3600">
                <a:latin typeface="+mj-lt"/>
                <a:ea typeface="+mn-ea"/>
                <a:cs typeface="+mn-cs"/>
              </a:rPr>
              <a:t>HoeKyung Choi</a:t>
            </a:r>
            <a:endParaRPr lang="en-US" altLang="ko-KR" sz="3600">
              <a:latin typeface="+mj-lt"/>
              <a:ea typeface="+mn-ea"/>
              <a:cs typeface="Arial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941917" y="1574799"/>
            <a:ext cx="10308165" cy="3747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캠핑 프로젝트를 진행하면서 저는 예약 기능을 맡아서 했습니다. 프로젝트 초반에는 내가 이 기능을 완성할 수 있을까? 라는 걱정이 많았지만, 팀원들과 원활한 소통을 통해서 잘 해결해 나갔던것 같습니다.</a:t>
            </a:r>
          </a:p>
          <a:p>
            <a:pPr lvl="0">
              <a:lnSpc>
                <a:spcPct val="100000"/>
              </a:lnSpc>
              <a:defRPr/>
            </a:pPr>
            <a:endParaRPr lang="en-US" altLang="ko-KR" sz="800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이번 프로젝트를 하면서 좋았던점은 지난 프로젝트를 진행할 때 보다 자바의 이해도가 많이 늘었고, 프로젝트 자체의 부담감이 훨씬 줄어들었습니다. 또 팀원들과의 코드에 대한 즉각적인 피드백과 어려운 문제들을 서로 공유해 가면서 진행하였기 때문에  크게 막히는 부분이 없이 완성했다는것 입니다.</a:t>
            </a:r>
          </a:p>
          <a:p>
            <a:pPr lvl="0">
              <a:lnSpc>
                <a:spcPct val="100000"/>
              </a:lnSpc>
              <a:defRPr/>
            </a:pPr>
            <a:endParaRPr lang="ko-KR" altLang="en-US" sz="800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팀원들과 협업하여 프로젝트를 완성해나가는 과정이 저에겐 팀프로젝트의 전반적인 이해도,</a:t>
            </a: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코드에서 에러가 발생했을때 그걸 해결하는 능력, 팀원과의 원활한 커뮤니케이션 능력이 이전보다 많이 발전할 수 있었던 협업이였던것 같고, 앞으로 많은 팀프로젝트를 진행하게 될텐데 더열심히</a:t>
            </a: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해야겠다는 다짐도 들었습니다.</a:t>
            </a:r>
          </a:p>
          <a:p>
            <a:pPr lvl="0">
              <a:lnSpc>
                <a:spcPct val="100000"/>
              </a:lnSpc>
              <a:defRPr/>
            </a:pPr>
            <a:endParaRPr lang="en-US" altLang="ko-KR" sz="800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한가지 아쉬웠던 점은 메인기능을 제외한 다른 부수적인 기능들을 많이 만들지 못한것이다.</a:t>
            </a:r>
          </a:p>
        </p:txBody>
      </p:sp>
    </p:spTree>
    <p:extLst>
      <p:ext uri="{BB962C8B-B14F-4D97-AF65-F5344CB8AC3E}">
        <p14:creationId xmlns:p14="http://schemas.microsoft.com/office/powerpoint/2010/main" val="2894532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/>
      </p:transition>
    </mc:Choice>
    <mc:Fallback xmlns="">
      <p:transition spd="med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886134" y="2828835"/>
            <a:ext cx="441973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>
              <a:defRPr sz="4000" b="1">
                <a:latin typeface="+mj-lt"/>
                <a:cs typeface="Arial"/>
              </a:defRPr>
            </a:lvl1pPr>
          </a:lstStyle>
          <a:p>
            <a:pPr lvl="0" algn="ctr">
              <a:defRPr/>
            </a:pPr>
            <a:r>
              <a:rPr lang="en-US" altLang="ko-KR" sz="7200" b="0"/>
              <a:t>Thanks !</a:t>
            </a:r>
          </a:p>
        </p:txBody>
      </p:sp>
    </p:spTree>
    <p:extLst>
      <p:ext uri="{BB962C8B-B14F-4D97-AF65-F5344CB8AC3E}">
        <p14:creationId xmlns:p14="http://schemas.microsoft.com/office/powerpoint/2010/main" val="1907620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spd="med" mc:Ignorable="hp" hp:hslDur="1000">
        <p:wip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직사각형 30"/>
          <p:cNvSpPr/>
          <p:nvPr/>
        </p:nvSpPr>
        <p:spPr>
          <a:xfrm>
            <a:off x="1588406" y="1113844"/>
            <a:ext cx="901518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2800"/>
              <a:t>Contents</a:t>
            </a:r>
            <a:endParaRPr lang="ko-KR" altLang="en-US" sz="2800"/>
          </a:p>
        </p:txBody>
      </p:sp>
      <p:sp>
        <p:nvSpPr>
          <p:cNvPr id="45" name="직사각형 19"/>
          <p:cNvSpPr/>
          <p:nvPr/>
        </p:nvSpPr>
        <p:spPr>
          <a:xfrm>
            <a:off x="1466672" y="4591423"/>
            <a:ext cx="2549699" cy="12550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>
                <a:latin typeface="+mj-lt"/>
                <a:ea typeface="+mn-ea"/>
                <a:cs typeface="+mn-cs"/>
              </a:rPr>
              <a:t>주요기능</a:t>
            </a:r>
          </a:p>
          <a:p>
            <a:pPr lvl="0">
              <a:defRPr/>
            </a:pPr>
            <a:endParaRPr lang="ko-KR" altLang="en-US" sz="800">
              <a:latin typeface="+mj-lt"/>
              <a:ea typeface="+mn-ea"/>
              <a:cs typeface="+mn-cs"/>
            </a:endParaRPr>
          </a:p>
          <a:p>
            <a:pPr lvl="0">
              <a:defRPr/>
            </a:pPr>
            <a:r>
              <a:rPr lang="en-US" altLang="ko-KR" sz="1500">
                <a:latin typeface="+mj-lt"/>
                <a:ea typeface="+mn-ea"/>
                <a:cs typeface="+mn-cs"/>
              </a:rPr>
              <a:t>-</a:t>
            </a:r>
            <a:r>
              <a:rPr lang="ko-KR" altLang="en-US" sz="1500">
                <a:latin typeface="+mj-lt"/>
                <a:ea typeface="+mn-ea"/>
                <a:cs typeface="+mn-cs"/>
              </a:rPr>
              <a:t> 로그인 </a:t>
            </a:r>
            <a:r>
              <a:rPr lang="en-US" altLang="ko-KR" sz="1500">
                <a:latin typeface="+mj-lt"/>
                <a:ea typeface="+mn-ea"/>
                <a:cs typeface="+mn-cs"/>
              </a:rPr>
              <a:t>&amp;</a:t>
            </a:r>
            <a:r>
              <a:rPr lang="ko-KR" altLang="en-US" sz="1500">
                <a:latin typeface="+mj-lt"/>
                <a:ea typeface="+mn-ea"/>
                <a:cs typeface="+mn-cs"/>
              </a:rPr>
              <a:t> 회원가입</a:t>
            </a:r>
          </a:p>
          <a:p>
            <a:pPr lvl="0">
              <a:defRPr/>
            </a:pPr>
            <a:r>
              <a:rPr lang="en-US" altLang="ko-KR" sz="1500">
                <a:latin typeface="+mj-lt"/>
                <a:ea typeface="+mn-ea"/>
                <a:cs typeface="+mn-cs"/>
              </a:rPr>
              <a:t>- </a:t>
            </a:r>
            <a:r>
              <a:rPr lang="ko-KR" altLang="en-US" sz="1500">
                <a:latin typeface="+mj-lt"/>
                <a:ea typeface="+mn-ea"/>
                <a:cs typeface="+mn-cs"/>
              </a:rPr>
              <a:t>검색	</a:t>
            </a:r>
            <a:r>
              <a:rPr lang="en-US" altLang="ko-KR" sz="1500">
                <a:latin typeface="+mj-lt"/>
                <a:ea typeface="+mn-ea"/>
                <a:cs typeface="+mn-cs"/>
              </a:rPr>
              <a:t>-</a:t>
            </a:r>
            <a:r>
              <a:rPr lang="ko-KR" altLang="en-US" sz="1500">
                <a:latin typeface="+mj-lt"/>
                <a:ea typeface="+mn-ea"/>
                <a:cs typeface="+mn-cs"/>
              </a:rPr>
              <a:t> 챗봇</a:t>
            </a:r>
          </a:p>
          <a:p>
            <a:pPr lvl="0">
              <a:defRPr/>
            </a:pPr>
            <a:r>
              <a:rPr lang="en-US" altLang="ko-KR" sz="1500">
                <a:latin typeface="+mj-lt"/>
                <a:ea typeface="+mn-ea"/>
                <a:cs typeface="+mn-cs"/>
              </a:rPr>
              <a:t>-</a:t>
            </a:r>
            <a:r>
              <a:rPr lang="ko-KR" altLang="en-US" sz="1500">
                <a:latin typeface="+mj-lt"/>
                <a:ea typeface="+mn-ea"/>
                <a:cs typeface="+mn-cs"/>
              </a:rPr>
              <a:t> 예약	</a:t>
            </a:r>
            <a:r>
              <a:rPr lang="en-US" altLang="ko-KR" sz="1500">
                <a:latin typeface="+mj-lt"/>
                <a:ea typeface="+mn-ea"/>
                <a:cs typeface="+mn-cs"/>
              </a:rPr>
              <a:t>-</a:t>
            </a:r>
            <a:r>
              <a:rPr lang="ko-KR" altLang="en-US" sz="1500">
                <a:latin typeface="+mj-lt"/>
                <a:ea typeface="+mn-ea"/>
                <a:cs typeface="+mn-cs"/>
              </a:rPr>
              <a:t> 관리자모드</a:t>
            </a:r>
          </a:p>
        </p:txBody>
      </p:sp>
      <p:sp>
        <p:nvSpPr>
          <p:cNvPr id="46" name="직사각형 23"/>
          <p:cNvSpPr/>
          <p:nvPr/>
        </p:nvSpPr>
        <p:spPr>
          <a:xfrm>
            <a:off x="1265588" y="4068203"/>
            <a:ext cx="943678" cy="4468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2400">
                <a:latin typeface="+mj-lt"/>
                <a:ea typeface="+mn-ea"/>
                <a:cs typeface="+mn-cs"/>
              </a:rPr>
              <a:t>04</a:t>
            </a:r>
          </a:p>
        </p:txBody>
      </p:sp>
      <p:sp>
        <p:nvSpPr>
          <p:cNvPr id="47" name="직사각형 25"/>
          <p:cNvSpPr/>
          <p:nvPr/>
        </p:nvSpPr>
        <p:spPr>
          <a:xfrm>
            <a:off x="4720608" y="4591423"/>
            <a:ext cx="2750783" cy="447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>
                <a:latin typeface="+mj-lt"/>
                <a:ea typeface="+mn-ea"/>
                <a:cs typeface="+mn-cs"/>
              </a:rPr>
              <a:t>느낀점</a:t>
            </a:r>
          </a:p>
        </p:txBody>
      </p:sp>
      <p:sp>
        <p:nvSpPr>
          <p:cNvPr id="48" name="직사각형 26"/>
          <p:cNvSpPr/>
          <p:nvPr/>
        </p:nvSpPr>
        <p:spPr>
          <a:xfrm>
            <a:off x="4720608" y="4068203"/>
            <a:ext cx="943678" cy="4468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400">
                <a:latin typeface="+mj-lt"/>
                <a:ea typeface="+mn-ea"/>
                <a:cs typeface="+mn-cs"/>
              </a:rPr>
              <a:t>05</a:t>
            </a:r>
          </a:p>
        </p:txBody>
      </p:sp>
      <p:sp>
        <p:nvSpPr>
          <p:cNvPr id="49" name="직사각형 28"/>
          <p:cNvSpPr/>
          <p:nvPr/>
        </p:nvSpPr>
        <p:spPr>
          <a:xfrm>
            <a:off x="8175628" y="4591423"/>
            <a:ext cx="2750784" cy="447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400">
                <a:latin typeface="+mj-lt"/>
                <a:ea typeface="+mn-ea"/>
                <a:cs typeface="+mn-cs"/>
              </a:rPr>
              <a:t>Q&amp;A</a:t>
            </a:r>
          </a:p>
        </p:txBody>
      </p:sp>
      <p:sp>
        <p:nvSpPr>
          <p:cNvPr id="50" name="직사각형 29"/>
          <p:cNvSpPr/>
          <p:nvPr/>
        </p:nvSpPr>
        <p:spPr>
          <a:xfrm>
            <a:off x="8175628" y="4068203"/>
            <a:ext cx="943678" cy="4468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400">
                <a:latin typeface="+mj-lt"/>
                <a:ea typeface="+mn-ea"/>
                <a:cs typeface="+mn-cs"/>
              </a:rPr>
              <a:t>06</a:t>
            </a:r>
          </a:p>
        </p:txBody>
      </p:sp>
      <p:sp>
        <p:nvSpPr>
          <p:cNvPr id="51" name="직사각형 19"/>
          <p:cNvSpPr/>
          <p:nvPr/>
        </p:nvSpPr>
        <p:spPr>
          <a:xfrm>
            <a:off x="1413754" y="2813422"/>
            <a:ext cx="2602617" cy="451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400">
                <a:latin typeface="+mj-lt"/>
                <a:ea typeface="+mn-ea"/>
                <a:cs typeface="+mn-cs"/>
              </a:rPr>
              <a:t>summary</a:t>
            </a:r>
          </a:p>
        </p:txBody>
      </p:sp>
      <p:sp>
        <p:nvSpPr>
          <p:cNvPr id="52" name="직사각형 23"/>
          <p:cNvSpPr/>
          <p:nvPr/>
        </p:nvSpPr>
        <p:spPr>
          <a:xfrm>
            <a:off x="1265589" y="2290203"/>
            <a:ext cx="943678" cy="4468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2400">
                <a:latin typeface="+mj-lt"/>
                <a:ea typeface="+mn-ea"/>
                <a:cs typeface="+mn-cs"/>
              </a:rPr>
              <a:t>01</a:t>
            </a:r>
            <a:endParaRPr lang="ko-KR" altLang="en-US" sz="2400">
              <a:latin typeface="+mj-lt"/>
              <a:ea typeface="+mn-ea"/>
              <a:cs typeface="+mn-cs"/>
            </a:endParaRPr>
          </a:p>
        </p:txBody>
      </p:sp>
      <p:sp>
        <p:nvSpPr>
          <p:cNvPr id="53" name="직사각형 25"/>
          <p:cNvSpPr/>
          <p:nvPr/>
        </p:nvSpPr>
        <p:spPr>
          <a:xfrm>
            <a:off x="4720608" y="2813422"/>
            <a:ext cx="2750783" cy="8232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400">
                <a:latin typeface="+mj-lt"/>
                <a:ea typeface="+mn-ea"/>
                <a:cs typeface="+mn-cs"/>
              </a:rPr>
              <a:t>Project Team Member</a:t>
            </a:r>
          </a:p>
        </p:txBody>
      </p:sp>
      <p:sp>
        <p:nvSpPr>
          <p:cNvPr id="54" name="직사각형 26"/>
          <p:cNvSpPr/>
          <p:nvPr/>
        </p:nvSpPr>
        <p:spPr>
          <a:xfrm>
            <a:off x="4720609" y="2290203"/>
            <a:ext cx="943678" cy="4468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400">
                <a:latin typeface="+mj-lt"/>
                <a:ea typeface="+mn-ea"/>
                <a:cs typeface="+mn-cs"/>
              </a:rPr>
              <a:t>02</a:t>
            </a:r>
            <a:endParaRPr lang="ko-KR" altLang="en-US" sz="2400">
              <a:latin typeface="+mj-lt"/>
              <a:ea typeface="+mn-ea"/>
              <a:cs typeface="+mn-cs"/>
            </a:endParaRPr>
          </a:p>
        </p:txBody>
      </p:sp>
      <p:sp>
        <p:nvSpPr>
          <p:cNvPr id="55" name="직사각형 28"/>
          <p:cNvSpPr/>
          <p:nvPr/>
        </p:nvSpPr>
        <p:spPr>
          <a:xfrm>
            <a:off x="8175628" y="2813422"/>
            <a:ext cx="3159000" cy="4496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>
                <a:latin typeface="+mj-lt"/>
                <a:ea typeface="+mn-ea"/>
                <a:cs typeface="+mn-cs"/>
              </a:rPr>
              <a:t>개발환경 및 사용기술</a:t>
            </a:r>
          </a:p>
        </p:txBody>
      </p:sp>
      <p:sp>
        <p:nvSpPr>
          <p:cNvPr id="56" name="직사각형 29"/>
          <p:cNvSpPr/>
          <p:nvPr/>
        </p:nvSpPr>
        <p:spPr>
          <a:xfrm>
            <a:off x="8175629" y="2290203"/>
            <a:ext cx="943678" cy="4468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400">
                <a:latin typeface="+mj-lt"/>
                <a:ea typeface="+mn-ea"/>
                <a:cs typeface="+mn-cs"/>
              </a:rPr>
              <a:t>03</a:t>
            </a:r>
            <a:endParaRPr lang="ko-KR" altLang="en-US" sz="2400"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09280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/>
      </p:transition>
    </mc:Choice>
    <mc:Fallback xmlns="">
      <p:transition spd="med">
        <p:wip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개체 틀 2"/>
          <p:cNvPicPr>
            <a:picLocks noGrp="1" noChangeAspect="1"/>
          </p:cNvPicPr>
          <p:nvPr>
            <p:ph type="pic" sz="quarter" idx="25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240"/>
          <a:stretch>
            <a:fillRect/>
          </a:stretch>
        </p:blipFill>
        <p:spPr>
          <a:xfrm>
            <a:off x="5526312" y="1417167"/>
            <a:ext cx="5754325" cy="4023665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</p:pic>
      <p:sp>
        <p:nvSpPr>
          <p:cNvPr id="37" name="TextBox 27"/>
          <p:cNvSpPr txBox="1"/>
          <p:nvPr/>
        </p:nvSpPr>
        <p:spPr>
          <a:xfrm>
            <a:off x="1404431" y="3169935"/>
            <a:ext cx="4462969" cy="51813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>
              <a:defRPr sz="3200">
                <a:latin typeface="+mj-lt"/>
                <a:cs typeface="Arial"/>
              </a:defRPr>
            </a:lvl1pPr>
          </a:lstStyle>
          <a:p>
            <a:pPr lvl="0">
              <a:defRPr/>
            </a:pPr>
            <a:r>
              <a:rPr lang="ko-KR" altLang="en-US" sz="2800"/>
              <a:t>개발 이유</a:t>
            </a:r>
          </a:p>
        </p:txBody>
      </p:sp>
      <p:sp>
        <p:nvSpPr>
          <p:cNvPr id="38" name="TextBox 27"/>
          <p:cNvSpPr txBox="1"/>
          <p:nvPr/>
        </p:nvSpPr>
        <p:spPr>
          <a:xfrm>
            <a:off x="1404431" y="1455873"/>
            <a:ext cx="4462969" cy="97109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>
              <a:defRPr sz="3200">
                <a:latin typeface="+mj-lt"/>
                <a:cs typeface="Arial"/>
              </a:defRPr>
            </a:lvl1pPr>
          </a:lstStyle>
          <a:p>
            <a:pPr lvl="0">
              <a:defRPr/>
            </a:pPr>
            <a:r>
              <a:rPr lang="en-US" altLang="ko-KR" sz="3300"/>
              <a:t>Camping Go</a:t>
            </a:r>
          </a:p>
          <a:p>
            <a:pPr lvl="0">
              <a:defRPr/>
            </a:pPr>
            <a:r>
              <a:rPr lang="en-US" altLang="ko-KR" sz="2500"/>
              <a:t>easy and fast reservation</a:t>
            </a:r>
          </a:p>
        </p:txBody>
      </p:sp>
      <p:sp>
        <p:nvSpPr>
          <p:cNvPr id="39" name="TextBox 28"/>
          <p:cNvSpPr txBox="1"/>
          <p:nvPr/>
        </p:nvSpPr>
        <p:spPr>
          <a:xfrm>
            <a:off x="1404431" y="3926416"/>
            <a:ext cx="4462969" cy="115802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>
              <a:defRPr/>
            </a:pPr>
            <a:r>
              <a:rPr lang="ko-KR" altLang="en-US" sz="1400">
                <a:solidFill>
                  <a:schemeClr val="tx1"/>
                </a:solidFill>
              </a:rPr>
              <a:t>로그인</a:t>
            </a:r>
            <a:r>
              <a:rPr lang="en-US" altLang="ko-KR" sz="1400">
                <a:solidFill>
                  <a:schemeClr val="tx1"/>
                </a:solidFill>
              </a:rPr>
              <a:t>&amp;</a:t>
            </a:r>
            <a:r>
              <a:rPr lang="ko-KR" altLang="en-US" sz="1400">
                <a:solidFill>
                  <a:schemeClr val="tx1"/>
                </a:solidFill>
              </a:rPr>
              <a:t>회원가입</a:t>
            </a:r>
            <a:r>
              <a:rPr lang="en-US" altLang="ko-KR" sz="1400">
                <a:solidFill>
                  <a:schemeClr val="tx1"/>
                </a:solidFill>
              </a:rPr>
              <a:t>,</a:t>
            </a:r>
            <a:r>
              <a:rPr lang="ko-KR" altLang="en-US" sz="1400">
                <a:solidFill>
                  <a:schemeClr val="tx1"/>
                </a:solidFill>
              </a:rPr>
              <a:t> 게시판</a:t>
            </a:r>
            <a:r>
              <a:rPr lang="en-US" altLang="ko-KR" sz="1400">
                <a:solidFill>
                  <a:schemeClr val="tx1"/>
                </a:solidFill>
              </a:rPr>
              <a:t>,</a:t>
            </a:r>
            <a:r>
              <a:rPr lang="ko-KR" altLang="en-US" sz="1400">
                <a:solidFill>
                  <a:schemeClr val="tx1"/>
                </a:solidFill>
              </a:rPr>
              <a:t> 검색과 예약기능으로</a:t>
            </a:r>
          </a:p>
          <a:p>
            <a:pPr lvl="0">
              <a:defRPr/>
            </a:pPr>
            <a:r>
              <a:rPr lang="ko-KR" altLang="en-US" sz="1400">
                <a:solidFill>
                  <a:schemeClr val="tx1"/>
                </a:solidFill>
              </a:rPr>
              <a:t>학원에서 배운 기능들을 구현하기 적합하다고 판단</a:t>
            </a:r>
          </a:p>
          <a:p>
            <a:pPr lvl="0">
              <a:defRPr/>
            </a:pPr>
            <a:endParaRPr lang="ko-KR" altLang="en-US" sz="1400">
              <a:solidFill>
                <a:schemeClr val="tx1"/>
              </a:solidFill>
            </a:endParaRPr>
          </a:p>
          <a:p>
            <a:pPr lvl="0">
              <a:defRPr/>
            </a:pPr>
            <a:r>
              <a:rPr lang="ko-KR" altLang="en-US" sz="1400">
                <a:solidFill>
                  <a:schemeClr val="tx1"/>
                </a:solidFill>
              </a:rPr>
              <a:t>사용자들의 캠핑 및 여행지 선택을</a:t>
            </a:r>
          </a:p>
          <a:p>
            <a:pPr lvl="0">
              <a:defRPr/>
            </a:pPr>
            <a:r>
              <a:rPr lang="ko-KR" altLang="en-US" sz="1400">
                <a:solidFill>
                  <a:schemeClr val="tx1"/>
                </a:solidFill>
              </a:rPr>
              <a:t>쉽고 빠르게 도와주는 웹 어플리케이션</a:t>
            </a:r>
          </a:p>
        </p:txBody>
      </p:sp>
    </p:spTree>
    <p:extLst>
      <p:ext uri="{BB962C8B-B14F-4D97-AF65-F5344CB8AC3E}">
        <p14:creationId xmlns:p14="http://schemas.microsoft.com/office/powerpoint/2010/main" val="3321495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/>
      </p:transition>
    </mc:Choice>
    <mc:Fallback xmlns="">
      <p:transition spd="med">
        <p:wip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01798" y="1671688"/>
            <a:ext cx="87884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3600">
                <a:latin typeface="+mj-lt"/>
                <a:ea typeface="+mn-ea"/>
                <a:cs typeface="Arial"/>
              </a:rPr>
              <a:t>Project Team Member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26582" y="3968750"/>
            <a:ext cx="2243665" cy="72841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algn="just">
              <a:lnSpc>
                <a:spcPct val="150000"/>
              </a:lnSpc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algn="ctr">
              <a:lnSpc>
                <a:spcPct val="100000"/>
              </a:lnSpc>
              <a:defRPr/>
            </a:pPr>
            <a:r>
              <a:rPr lang="ko-KR" altLang="en-US" sz="1400">
                <a:solidFill>
                  <a:schemeClr val="tx1"/>
                </a:solidFill>
              </a:rPr>
              <a:t>검색 </a:t>
            </a:r>
            <a:r>
              <a:rPr lang="en-US" altLang="ko-KR" sz="1400">
                <a:solidFill>
                  <a:schemeClr val="tx1"/>
                </a:solidFill>
              </a:rPr>
              <a:t>back-end</a:t>
            </a:r>
            <a:r>
              <a:rPr lang="ko-KR" altLang="en-US" sz="1400">
                <a:solidFill>
                  <a:schemeClr val="tx1"/>
                </a:solidFill>
              </a:rPr>
              <a:t> </a:t>
            </a:r>
          </a:p>
          <a:p>
            <a:pPr lvl="0" algn="ctr">
              <a:lnSpc>
                <a:spcPct val="100000"/>
              </a:lnSpc>
              <a:defRPr/>
            </a:pPr>
            <a:r>
              <a:rPr lang="en-US" altLang="ko-KR" sz="1400">
                <a:solidFill>
                  <a:schemeClr val="tx1"/>
                </a:solidFill>
              </a:rPr>
              <a:t>and</a:t>
            </a:r>
          </a:p>
          <a:p>
            <a:pPr lvl="0" algn="ctr">
              <a:lnSpc>
                <a:spcPct val="100000"/>
              </a:lnSpc>
              <a:defRPr/>
            </a:pPr>
            <a:r>
              <a:rPr lang="en-US" altLang="ko-KR" sz="1400">
                <a:solidFill>
                  <a:schemeClr val="tx1"/>
                </a:solidFill>
              </a:rPr>
              <a:t>front-end</a:t>
            </a:r>
            <a:r>
              <a:rPr lang="ko-KR" altLang="en-US" sz="1400">
                <a:solidFill>
                  <a:schemeClr val="tx1"/>
                </a:solidFill>
              </a:rPr>
              <a:t> </a:t>
            </a:r>
            <a:r>
              <a:rPr lang="en-US" altLang="ko-KR" sz="1400">
                <a:solidFill>
                  <a:schemeClr val="tx1"/>
                </a:solidFill>
              </a:rPr>
              <a:t>Development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1026581" y="3205167"/>
            <a:ext cx="2307164" cy="447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2400">
                <a:latin typeface="+mj-lt"/>
                <a:ea typeface="+mn-ea"/>
                <a:cs typeface="+mn-cs"/>
              </a:rPr>
              <a:t>TeaHwan Lim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1026581" y="2591021"/>
            <a:ext cx="2243665" cy="5117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2800">
                <a:latin typeface="+mj-lt"/>
                <a:ea typeface="+mn-ea"/>
                <a:cs typeface="+mn-cs"/>
              </a:rPr>
              <a:t>01.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524250" y="3968750"/>
            <a:ext cx="2243665" cy="72841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algn="just">
              <a:lnSpc>
                <a:spcPct val="150000"/>
              </a:lnSpc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algn="ctr">
              <a:lnSpc>
                <a:spcPct val="100000"/>
              </a:lnSpc>
              <a:defRPr/>
            </a:pPr>
            <a:r>
              <a:rPr lang="ko-KR" altLang="en-US" sz="1400">
                <a:solidFill>
                  <a:schemeClr val="tx1"/>
                </a:solidFill>
              </a:rPr>
              <a:t>관리자모드 </a:t>
            </a:r>
            <a:r>
              <a:rPr lang="en-US" altLang="ko-KR" sz="1400">
                <a:solidFill>
                  <a:schemeClr val="tx1"/>
                </a:solidFill>
              </a:rPr>
              <a:t>back-end</a:t>
            </a:r>
            <a:r>
              <a:rPr lang="ko-KR" altLang="en-US" sz="1400">
                <a:solidFill>
                  <a:schemeClr val="tx1"/>
                </a:solidFill>
              </a:rPr>
              <a:t> </a:t>
            </a:r>
          </a:p>
          <a:p>
            <a:pPr lvl="0" algn="ctr">
              <a:lnSpc>
                <a:spcPct val="100000"/>
              </a:lnSpc>
              <a:defRPr/>
            </a:pPr>
            <a:r>
              <a:rPr lang="en-US" altLang="ko-KR" sz="1400">
                <a:solidFill>
                  <a:schemeClr val="tx1"/>
                </a:solidFill>
              </a:rPr>
              <a:t>and</a:t>
            </a:r>
          </a:p>
          <a:p>
            <a:pPr lvl="0" algn="ctr">
              <a:lnSpc>
                <a:spcPct val="100000"/>
              </a:lnSpc>
              <a:defRPr/>
            </a:pPr>
            <a:r>
              <a:rPr lang="en-US" altLang="ko-KR" sz="1400">
                <a:solidFill>
                  <a:schemeClr val="tx1"/>
                </a:solidFill>
              </a:rPr>
              <a:t>front-end</a:t>
            </a:r>
            <a:r>
              <a:rPr lang="ko-KR" altLang="en-US" sz="1400">
                <a:solidFill>
                  <a:schemeClr val="tx1"/>
                </a:solidFill>
              </a:rPr>
              <a:t> </a:t>
            </a:r>
            <a:r>
              <a:rPr lang="en-US" altLang="ko-KR" sz="1400">
                <a:solidFill>
                  <a:schemeClr val="tx1"/>
                </a:solidFill>
              </a:rPr>
              <a:t>Development</a:t>
            </a:r>
            <a:endParaRPr lang="ko-KR" altLang="en-US" sz="1400">
              <a:solidFill>
                <a:schemeClr val="tx1"/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3524248" y="3205167"/>
            <a:ext cx="2254251" cy="447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2400">
                <a:latin typeface="+mj-lt"/>
                <a:ea typeface="+mn-ea"/>
                <a:cs typeface="+mn-cs"/>
              </a:rPr>
              <a:t>SeongSeok Oh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3524250" y="2591021"/>
            <a:ext cx="2243665" cy="5117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2800">
                <a:latin typeface="+mj-lt"/>
                <a:ea typeface="+mn-ea"/>
                <a:cs typeface="+mn-cs"/>
              </a:rPr>
              <a:t>02.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096000" y="3968750"/>
            <a:ext cx="2243665" cy="94749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algn="just">
              <a:lnSpc>
                <a:spcPct val="150000"/>
              </a:lnSpc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algn="ctr">
              <a:lnSpc>
                <a:spcPct val="100000"/>
              </a:lnSpc>
              <a:defRPr/>
            </a:pPr>
            <a:r>
              <a:rPr lang="ko-KR" altLang="en-US" sz="1400">
                <a:solidFill>
                  <a:schemeClr val="tx1"/>
                </a:solidFill>
              </a:rPr>
              <a:t>로그인</a:t>
            </a:r>
            <a:r>
              <a:rPr lang="en-US" altLang="ko-KR" sz="1400">
                <a:solidFill>
                  <a:schemeClr val="tx1"/>
                </a:solidFill>
              </a:rPr>
              <a:t>&amp;</a:t>
            </a:r>
            <a:r>
              <a:rPr lang="ko-KR" altLang="en-US" sz="1400">
                <a:solidFill>
                  <a:schemeClr val="tx1"/>
                </a:solidFill>
              </a:rPr>
              <a:t>회원가입</a:t>
            </a:r>
            <a:r>
              <a:rPr lang="en-US" altLang="ko-KR" sz="1400">
                <a:solidFill>
                  <a:schemeClr val="tx1"/>
                </a:solidFill>
              </a:rPr>
              <a:t>,</a:t>
            </a:r>
            <a:r>
              <a:rPr lang="ko-KR" altLang="en-US" sz="1400">
                <a:solidFill>
                  <a:schemeClr val="tx1"/>
                </a:solidFill>
              </a:rPr>
              <a:t> 챗봇</a:t>
            </a:r>
          </a:p>
          <a:p>
            <a:pPr lvl="0" algn="ctr">
              <a:lnSpc>
                <a:spcPct val="100000"/>
              </a:lnSpc>
              <a:defRPr/>
            </a:pPr>
            <a:r>
              <a:rPr lang="en-US" altLang="ko-KR" sz="1400">
                <a:solidFill>
                  <a:schemeClr val="tx1"/>
                </a:solidFill>
              </a:rPr>
              <a:t>back-end</a:t>
            </a:r>
          </a:p>
          <a:p>
            <a:pPr lvl="0" algn="ctr">
              <a:lnSpc>
                <a:spcPct val="100000"/>
              </a:lnSpc>
              <a:defRPr/>
            </a:pPr>
            <a:r>
              <a:rPr lang="en-US" altLang="ko-KR" sz="1400">
                <a:solidFill>
                  <a:schemeClr val="tx1"/>
                </a:solidFill>
              </a:rPr>
              <a:t>and</a:t>
            </a:r>
          </a:p>
          <a:p>
            <a:pPr lvl="0" algn="ctr">
              <a:lnSpc>
                <a:spcPct val="100000"/>
              </a:lnSpc>
              <a:defRPr/>
            </a:pPr>
            <a:r>
              <a:rPr lang="en-US" altLang="ko-KR" sz="1400">
                <a:solidFill>
                  <a:schemeClr val="tx1"/>
                </a:solidFill>
              </a:rPr>
              <a:t>front-end</a:t>
            </a:r>
            <a:r>
              <a:rPr lang="ko-KR" altLang="en-US" sz="1400">
                <a:solidFill>
                  <a:schemeClr val="tx1"/>
                </a:solidFill>
              </a:rPr>
              <a:t> </a:t>
            </a:r>
            <a:r>
              <a:rPr lang="en-US" altLang="ko-KR" sz="1400">
                <a:solidFill>
                  <a:schemeClr val="tx1"/>
                </a:solidFill>
              </a:rPr>
              <a:t>Development</a:t>
            </a:r>
            <a:endParaRPr lang="ko-KR" altLang="en-US" sz="1400">
              <a:solidFill>
                <a:schemeClr val="tx1"/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5968998" y="3205166"/>
            <a:ext cx="2730498" cy="4476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2400">
                <a:latin typeface="+mj-lt"/>
                <a:ea typeface="+mn-ea"/>
                <a:cs typeface="+mn-cs"/>
              </a:rPr>
              <a:t>HyunWoong Kim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6096000" y="2591021"/>
            <a:ext cx="2243665" cy="5117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2800">
                <a:latin typeface="+mj-lt"/>
                <a:ea typeface="+mn-ea"/>
                <a:cs typeface="+mn-cs"/>
              </a:rPr>
              <a:t>03.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720670" y="3968750"/>
            <a:ext cx="2243665" cy="72841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algn="just">
              <a:lnSpc>
                <a:spcPct val="150000"/>
              </a:lnSpc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algn="ctr">
              <a:lnSpc>
                <a:spcPct val="100000"/>
              </a:lnSpc>
              <a:defRPr/>
            </a:pPr>
            <a:r>
              <a:rPr lang="ko-KR" altLang="en-US" sz="1400">
                <a:solidFill>
                  <a:schemeClr val="tx1"/>
                </a:solidFill>
              </a:rPr>
              <a:t>예약 </a:t>
            </a:r>
            <a:r>
              <a:rPr lang="en-US" altLang="ko-KR" sz="1400">
                <a:solidFill>
                  <a:schemeClr val="tx1"/>
                </a:solidFill>
              </a:rPr>
              <a:t>back-end</a:t>
            </a:r>
          </a:p>
          <a:p>
            <a:pPr lvl="0" algn="ctr">
              <a:lnSpc>
                <a:spcPct val="100000"/>
              </a:lnSpc>
              <a:defRPr/>
            </a:pPr>
            <a:r>
              <a:rPr lang="en-US" altLang="ko-KR" sz="1400">
                <a:solidFill>
                  <a:schemeClr val="tx1"/>
                </a:solidFill>
              </a:rPr>
              <a:t>and</a:t>
            </a:r>
          </a:p>
          <a:p>
            <a:pPr lvl="0" algn="ctr">
              <a:lnSpc>
                <a:spcPct val="100000"/>
              </a:lnSpc>
              <a:defRPr/>
            </a:pPr>
            <a:r>
              <a:rPr lang="en-US" altLang="ko-KR" sz="1400">
                <a:solidFill>
                  <a:schemeClr val="tx1"/>
                </a:solidFill>
              </a:rPr>
              <a:t>front-end</a:t>
            </a:r>
            <a:r>
              <a:rPr lang="ko-KR" altLang="en-US" sz="1400">
                <a:solidFill>
                  <a:schemeClr val="tx1"/>
                </a:solidFill>
              </a:rPr>
              <a:t> </a:t>
            </a:r>
            <a:r>
              <a:rPr lang="en-US" altLang="ko-KR" sz="1400">
                <a:solidFill>
                  <a:schemeClr val="tx1"/>
                </a:solidFill>
              </a:rPr>
              <a:t>Development</a:t>
            </a:r>
            <a:endParaRPr lang="ko-KR" altLang="en-US" sz="1400">
              <a:solidFill>
                <a:schemeClr val="tx1"/>
              </a:solidFill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8720670" y="3205167"/>
            <a:ext cx="2370664" cy="447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2400">
                <a:latin typeface="+mj-lt"/>
                <a:ea typeface="+mn-ea"/>
                <a:cs typeface="+mn-cs"/>
              </a:rPr>
              <a:t>HoeKyung Choi</a:t>
            </a:r>
          </a:p>
        </p:txBody>
      </p:sp>
      <p:sp>
        <p:nvSpPr>
          <p:cNvPr id="18" name="직사각형 17"/>
          <p:cNvSpPr/>
          <p:nvPr/>
        </p:nvSpPr>
        <p:spPr>
          <a:xfrm>
            <a:off x="8720670" y="2591021"/>
            <a:ext cx="2243665" cy="5117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2800">
                <a:latin typeface="+mj-lt"/>
                <a:ea typeface="+mn-ea"/>
                <a:cs typeface="+mn-cs"/>
              </a:rPr>
              <a:t>04.</a:t>
            </a:r>
          </a:p>
        </p:txBody>
      </p:sp>
    </p:spTree>
    <p:extLst>
      <p:ext uri="{BB962C8B-B14F-4D97-AF65-F5344CB8AC3E}">
        <p14:creationId xmlns:p14="http://schemas.microsoft.com/office/powerpoint/2010/main" val="1879932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/>
      </p:transition>
    </mc:Choice>
    <mc:Fallback xmlns="">
      <p:transition spd="med">
        <p:wip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901699" y="988876"/>
            <a:ext cx="3678768" cy="523220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>
            <a:defPPr>
              <a:defRPr lang="ko-KR"/>
            </a:defPPr>
            <a:lvl1pPr algn="ctr">
              <a:defRPr sz="3200" b="0">
                <a:solidFill>
                  <a:srgbClr val="211C1E"/>
                </a:solidFill>
                <a:latin typeface="+mj-lt"/>
                <a:cs typeface="Arial"/>
              </a:defRPr>
            </a:lvl1pPr>
          </a:lstStyle>
          <a:p>
            <a:pPr lvl="0">
              <a:defRPr/>
            </a:pPr>
            <a:r>
              <a:rPr lang="ko-KR" altLang="en-US" sz="2800">
                <a:solidFill>
                  <a:schemeClr val="tx1"/>
                </a:solidFill>
                <a:latin typeface="+mn-lt"/>
              </a:rPr>
              <a:t>개발환경 및 사용기술</a:t>
            </a:r>
          </a:p>
        </p:txBody>
      </p:sp>
      <p:pic>
        <p:nvPicPr>
          <p:cNvPr id="53" name="그림 2" descr="텍스트, 표지판, 클립아트이(가) 표시된 사진  자동 생성된 설명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85530" y="1907535"/>
            <a:ext cx="2394877" cy="907150"/>
          </a:xfrm>
          <a:prstGeom prst="rect">
            <a:avLst/>
          </a:prstGeom>
        </p:spPr>
      </p:pic>
      <p:pic>
        <p:nvPicPr>
          <p:cNvPr id="54" name="그림 45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0335" y="3735916"/>
            <a:ext cx="1192486" cy="1192486"/>
          </a:xfrm>
          <a:prstGeom prst="rect">
            <a:avLst/>
          </a:prstGeom>
        </p:spPr>
      </p:pic>
      <p:pic>
        <p:nvPicPr>
          <p:cNvPr id="55" name="그림 47"/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39980" y="3735916"/>
            <a:ext cx="1055634" cy="1055634"/>
          </a:xfrm>
          <a:prstGeom prst="rect">
            <a:avLst/>
          </a:prstGeom>
        </p:spPr>
      </p:pic>
      <p:pic>
        <p:nvPicPr>
          <p:cNvPr id="56" name="그림 2"/>
          <p:cNvPicPr>
            <a:picLocks noChangeAspect="1"/>
          </p:cNvPicPr>
          <p:nvPr/>
        </p:nvPicPr>
        <p:blipFill rotWithShape="1"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50720" y="1945537"/>
            <a:ext cx="879846" cy="879846"/>
          </a:xfrm>
          <a:prstGeom prst="rect">
            <a:avLst/>
          </a:prstGeom>
        </p:spPr>
      </p:pic>
      <p:pic>
        <p:nvPicPr>
          <p:cNvPr id="58" name="그림 16"/>
          <p:cNvPicPr>
            <a:picLocks noChangeAspect="1"/>
          </p:cNvPicPr>
          <p:nvPr/>
        </p:nvPicPr>
        <p:blipFill rotWithShape="1"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959742" y="3858529"/>
            <a:ext cx="775207" cy="755805"/>
          </a:xfrm>
          <a:prstGeom prst="rect">
            <a:avLst/>
          </a:prstGeom>
        </p:spPr>
      </p:pic>
      <p:pic>
        <p:nvPicPr>
          <p:cNvPr id="60" name="그림 21"/>
          <p:cNvPicPr>
            <a:picLocks noChangeAspect="1"/>
          </p:cNvPicPr>
          <p:nvPr/>
        </p:nvPicPr>
        <p:blipFill rotWithShape="1"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15044" y="3843966"/>
            <a:ext cx="855032" cy="855032"/>
          </a:xfrm>
          <a:prstGeom prst="rect">
            <a:avLst/>
          </a:prstGeom>
        </p:spPr>
      </p:pic>
      <p:pic>
        <p:nvPicPr>
          <p:cNvPr id="62" name="그림 14"/>
          <p:cNvPicPr>
            <a:picLocks noChangeAspect="1"/>
          </p:cNvPicPr>
          <p:nvPr/>
        </p:nvPicPr>
        <p:blipFill rotWithShape="1"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80096" y="2042582"/>
            <a:ext cx="1310718" cy="688127"/>
          </a:xfrm>
          <a:prstGeom prst="rect">
            <a:avLst/>
          </a:prstGeom>
        </p:spPr>
      </p:pic>
      <p:pic>
        <p:nvPicPr>
          <p:cNvPr id="77" name="그림 32" descr="텍스트, 식탁용기구, 접시이(가) 표시된 사진  자동 생성된 설명"/>
          <p:cNvPicPr>
            <a:picLocks noChangeAspect="1"/>
          </p:cNvPicPr>
          <p:nvPr/>
        </p:nvPicPr>
        <p:blipFill rotWithShape="1">
          <a:blip r:embed="rId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48180" y="4057735"/>
            <a:ext cx="1351864" cy="526152"/>
          </a:xfrm>
          <a:prstGeom prst="rect">
            <a:avLst/>
          </a:prstGeom>
        </p:spPr>
      </p:pic>
      <p:pic>
        <p:nvPicPr>
          <p:cNvPr id="78" name="그림 21"/>
          <p:cNvPicPr>
            <a:picLocks noChangeAspect="1"/>
          </p:cNvPicPr>
          <p:nvPr/>
        </p:nvPicPr>
        <p:blipFill rotWithShape="1">
          <a:blip r:embed="rId10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79583" y="3778250"/>
            <a:ext cx="1117599" cy="1117599"/>
          </a:xfrm>
          <a:prstGeom prst="rect">
            <a:avLst/>
          </a:prstGeom>
        </p:spPr>
      </p:pic>
      <p:pic>
        <p:nvPicPr>
          <p:cNvPr id="80" name="그림 79"/>
          <p:cNvPicPr>
            <a:picLocks noChangeAspect="1"/>
          </p:cNvPicPr>
          <p:nvPr/>
        </p:nvPicPr>
        <p:blipFill rotWithShape="1">
          <a:blip r:embed="rId1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22852" y="3936999"/>
            <a:ext cx="1256631" cy="602790"/>
          </a:xfrm>
          <a:prstGeom prst="rect">
            <a:avLst/>
          </a:prstGeom>
        </p:spPr>
      </p:pic>
      <p:pic>
        <p:nvPicPr>
          <p:cNvPr id="81" name="그림 80"/>
          <p:cNvPicPr>
            <a:picLocks noChangeAspect="1"/>
          </p:cNvPicPr>
          <p:nvPr/>
        </p:nvPicPr>
        <p:blipFill rotWithShape="1">
          <a:blip r:embed="rId1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97597" y="3735916"/>
            <a:ext cx="973667" cy="973667"/>
          </a:xfrm>
          <a:prstGeom prst="rect">
            <a:avLst/>
          </a:prstGeom>
        </p:spPr>
      </p:pic>
      <p:pic>
        <p:nvPicPr>
          <p:cNvPr id="82" name="그림 81"/>
          <p:cNvPicPr>
            <a:picLocks noChangeAspect="1"/>
          </p:cNvPicPr>
          <p:nvPr/>
        </p:nvPicPr>
        <p:blipFill rotWithShape="1">
          <a:blip r:embed="rId1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9884" y="1951990"/>
            <a:ext cx="1628739" cy="899200"/>
          </a:xfrm>
          <a:prstGeom prst="rect">
            <a:avLst/>
          </a:prstGeom>
        </p:spPr>
      </p:pic>
      <p:pic>
        <p:nvPicPr>
          <p:cNvPr id="83" name="그림 82"/>
          <p:cNvPicPr>
            <a:picLocks noChangeAspect="1"/>
          </p:cNvPicPr>
          <p:nvPr/>
        </p:nvPicPr>
        <p:blipFill rotWithShape="1">
          <a:blip r:embed="rId1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56006" y="1927856"/>
            <a:ext cx="1390501" cy="779779"/>
          </a:xfrm>
          <a:prstGeom prst="rect">
            <a:avLst/>
          </a:prstGeom>
        </p:spPr>
      </p:pic>
      <p:sp>
        <p:nvSpPr>
          <p:cNvPr id="84" name="TextBox 18"/>
          <p:cNvSpPr txBox="1"/>
          <p:nvPr/>
        </p:nvSpPr>
        <p:spPr>
          <a:xfrm>
            <a:off x="1017288" y="2924447"/>
            <a:ext cx="1485933" cy="36654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b="0" i="0" u="none" strike="noStrike" kern="1200" cap="none" spc="0" normalizeH="0" baseline="0">
                <a:solidFill>
                  <a:srgbClr val="000000"/>
                </a:solidFill>
                <a:latin typeface="Luckiest Guy"/>
                <a:ea typeface="Arial Unicode MS"/>
                <a:cs typeface="Arial"/>
              </a:rPr>
              <a:t>windows10</a:t>
            </a:r>
          </a:p>
        </p:txBody>
      </p:sp>
      <p:sp>
        <p:nvSpPr>
          <p:cNvPr id="85" name="TextBox 18"/>
          <p:cNvSpPr txBox="1"/>
          <p:nvPr/>
        </p:nvSpPr>
        <p:spPr>
          <a:xfrm>
            <a:off x="4782746" y="4854695"/>
            <a:ext cx="1147268" cy="365942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b="0" i="0" u="none" strike="noStrike" kern="1200" cap="none" spc="0" normalizeH="0" baseline="0">
                <a:solidFill>
                  <a:srgbClr val="000000"/>
                </a:solidFill>
                <a:latin typeface="Luckiest Guy"/>
                <a:ea typeface="Arial Unicode MS"/>
                <a:cs typeface="Arial"/>
              </a:rPr>
              <a:t>Mybatis </a:t>
            </a:r>
          </a:p>
        </p:txBody>
      </p:sp>
      <p:sp>
        <p:nvSpPr>
          <p:cNvPr id="88" name="TextBox 18"/>
          <p:cNvSpPr txBox="1"/>
          <p:nvPr/>
        </p:nvSpPr>
        <p:spPr>
          <a:xfrm>
            <a:off x="7877406" y="2925508"/>
            <a:ext cx="1549436" cy="364423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b="0" i="0" u="none" strike="noStrike" kern="1200" cap="none" spc="0" normalizeH="0" baseline="0">
                <a:solidFill>
                  <a:srgbClr val="000000"/>
                </a:solidFill>
                <a:latin typeface="Luckiest Guy"/>
                <a:ea typeface="Arial Unicode MS"/>
                <a:cs typeface="Arial"/>
              </a:rPr>
              <a:t>SpringBoot</a:t>
            </a:r>
          </a:p>
        </p:txBody>
      </p:sp>
      <p:sp>
        <p:nvSpPr>
          <p:cNvPr id="89" name="TextBox 18"/>
          <p:cNvSpPr txBox="1"/>
          <p:nvPr/>
        </p:nvSpPr>
        <p:spPr>
          <a:xfrm>
            <a:off x="3786697" y="2926564"/>
            <a:ext cx="3793098" cy="367181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b="0" i="0" u="none" strike="noStrike" kern="1200" cap="none" spc="0" normalizeH="0" baseline="0">
                <a:solidFill>
                  <a:srgbClr val="000000"/>
                </a:solidFill>
                <a:latin typeface="Luckiest Guy"/>
                <a:ea typeface="Arial Unicode MS"/>
                <a:cs typeface="Arial"/>
              </a:rPr>
              <a:t>JAVA, HTML5, JavaScript, CSS3</a:t>
            </a:r>
          </a:p>
        </p:txBody>
      </p:sp>
      <p:sp>
        <p:nvSpPr>
          <p:cNvPr id="90" name="TextBox 18"/>
          <p:cNvSpPr txBox="1"/>
          <p:nvPr/>
        </p:nvSpPr>
        <p:spPr>
          <a:xfrm>
            <a:off x="2689185" y="2926034"/>
            <a:ext cx="977933" cy="363370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b="0" i="0" u="none" strike="noStrike" kern="1200" cap="none" spc="0" normalizeH="0" baseline="0">
                <a:solidFill>
                  <a:srgbClr val="000000"/>
                </a:solidFill>
                <a:latin typeface="Luckiest Guy"/>
                <a:ea typeface="Arial Unicode MS"/>
                <a:cs typeface="Arial"/>
              </a:rPr>
              <a:t>STS4</a:t>
            </a:r>
          </a:p>
        </p:txBody>
      </p:sp>
      <p:sp>
        <p:nvSpPr>
          <p:cNvPr id="91" name="TextBox 18"/>
          <p:cNvSpPr txBox="1"/>
          <p:nvPr/>
        </p:nvSpPr>
        <p:spPr>
          <a:xfrm>
            <a:off x="9674459" y="2924022"/>
            <a:ext cx="1538848" cy="36739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b="0" i="0" u="none" strike="noStrike" kern="1200" cap="none" spc="0" normalizeH="0" baseline="0">
                <a:solidFill>
                  <a:srgbClr val="000000"/>
                </a:solidFill>
                <a:latin typeface="Luckiest Guy"/>
                <a:ea typeface="Arial Unicode MS"/>
                <a:cs typeface="Arial"/>
              </a:rPr>
              <a:t>Thymeleaf</a:t>
            </a:r>
          </a:p>
        </p:txBody>
      </p:sp>
      <p:sp>
        <p:nvSpPr>
          <p:cNvPr id="92" name="TextBox 18"/>
          <p:cNvSpPr txBox="1"/>
          <p:nvPr/>
        </p:nvSpPr>
        <p:spPr>
          <a:xfrm>
            <a:off x="6096000" y="4853970"/>
            <a:ext cx="1041433" cy="367393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b="0" i="0" u="none" strike="noStrike" kern="1200" cap="none" spc="0" normalizeH="0" baseline="0">
                <a:solidFill>
                  <a:srgbClr val="000000"/>
                </a:solidFill>
                <a:latin typeface="Luckiest Guy"/>
                <a:ea typeface="Arial Unicode MS"/>
                <a:cs typeface="Arial"/>
              </a:rPr>
              <a:t>Oracle</a:t>
            </a:r>
          </a:p>
        </p:txBody>
      </p:sp>
      <p:sp>
        <p:nvSpPr>
          <p:cNvPr id="93" name="TextBox 18"/>
          <p:cNvSpPr txBox="1"/>
          <p:nvPr/>
        </p:nvSpPr>
        <p:spPr>
          <a:xfrm>
            <a:off x="7517513" y="4855558"/>
            <a:ext cx="1210767" cy="364217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b="0" i="0" u="none" strike="noStrike" kern="1200" cap="none" spc="0" normalizeH="0" baseline="0">
                <a:solidFill>
                  <a:srgbClr val="000000"/>
                </a:solidFill>
                <a:latin typeface="Luckiest Guy"/>
                <a:ea typeface="Arial Unicode MS"/>
                <a:cs typeface="Arial"/>
              </a:rPr>
              <a:t>DBeaver</a:t>
            </a:r>
          </a:p>
        </p:txBody>
      </p:sp>
      <p:sp>
        <p:nvSpPr>
          <p:cNvPr id="94" name="TextBox 18"/>
          <p:cNvSpPr txBox="1"/>
          <p:nvPr/>
        </p:nvSpPr>
        <p:spPr>
          <a:xfrm>
            <a:off x="8891215" y="4854500"/>
            <a:ext cx="956770" cy="366333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b="0" i="0" u="none" strike="noStrike" kern="1200" cap="none" spc="0" normalizeH="0" baseline="0">
                <a:solidFill>
                  <a:srgbClr val="000000"/>
                </a:solidFill>
                <a:latin typeface="Luckiest Guy"/>
                <a:ea typeface="Arial Unicode MS"/>
                <a:cs typeface="Arial"/>
              </a:rPr>
              <a:t>GitHub</a:t>
            </a:r>
          </a:p>
        </p:txBody>
      </p:sp>
      <p:pic>
        <p:nvPicPr>
          <p:cNvPr id="95" name="그림 94"/>
          <p:cNvPicPr>
            <a:picLocks noChangeAspect="1"/>
          </p:cNvPicPr>
          <p:nvPr/>
        </p:nvPicPr>
        <p:blipFill rotWithShape="1">
          <a:blip r:embed="rId1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67912" y="1959896"/>
            <a:ext cx="754769" cy="726287"/>
          </a:xfrm>
          <a:prstGeom prst="rect">
            <a:avLst/>
          </a:prstGeom>
        </p:spPr>
      </p:pic>
      <p:sp>
        <p:nvSpPr>
          <p:cNvPr id="96" name="TextBox 18"/>
          <p:cNvSpPr txBox="1"/>
          <p:nvPr/>
        </p:nvSpPr>
        <p:spPr>
          <a:xfrm>
            <a:off x="3485499" y="4854695"/>
            <a:ext cx="1327184" cy="365942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800" b="0" i="0" u="none" strike="noStrike" kern="1200" cap="none" spc="0" normalizeH="0" baseline="0">
                <a:solidFill>
                  <a:srgbClr val="000000"/>
                </a:solidFill>
                <a:latin typeface="Luckiest Guy"/>
                <a:ea typeface="Arial Unicode MS"/>
                <a:cs typeface="Arial"/>
              </a:rPr>
              <a:t>Bootstrap</a:t>
            </a:r>
          </a:p>
        </p:txBody>
      </p:sp>
      <p:sp>
        <p:nvSpPr>
          <p:cNvPr id="97" name="TextBox 18"/>
          <p:cNvSpPr txBox="1"/>
          <p:nvPr/>
        </p:nvSpPr>
        <p:spPr>
          <a:xfrm>
            <a:off x="2410232" y="4854166"/>
            <a:ext cx="903851" cy="367000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800" b="0" i="0" u="none" strike="noStrike" kern="1200" cap="none" spc="0" normalizeH="0" baseline="0">
                <a:solidFill>
                  <a:srgbClr val="000000"/>
                </a:solidFill>
                <a:latin typeface="Luckiest Guy"/>
                <a:ea typeface="Arial Unicode MS"/>
                <a:cs typeface="Arial"/>
              </a:rPr>
              <a:t> Ajax</a:t>
            </a:r>
          </a:p>
        </p:txBody>
      </p:sp>
      <p:sp>
        <p:nvSpPr>
          <p:cNvPr id="98" name="TextBox 18"/>
          <p:cNvSpPr txBox="1"/>
          <p:nvPr/>
        </p:nvSpPr>
        <p:spPr>
          <a:xfrm>
            <a:off x="1070382" y="4854696"/>
            <a:ext cx="1083769" cy="365941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800" b="0" i="0" u="none" strike="noStrike" kern="1200" cap="none" spc="0" normalizeH="0" baseline="0">
                <a:solidFill>
                  <a:srgbClr val="000000"/>
                </a:solidFill>
                <a:latin typeface="Luckiest Guy"/>
                <a:ea typeface="Arial Unicode MS"/>
                <a:cs typeface="Arial"/>
              </a:rPr>
              <a:t>JQuery</a:t>
            </a:r>
          </a:p>
        </p:txBody>
      </p:sp>
      <p:sp>
        <p:nvSpPr>
          <p:cNvPr id="99" name="TextBox 18"/>
          <p:cNvSpPr txBox="1"/>
          <p:nvPr/>
        </p:nvSpPr>
        <p:spPr>
          <a:xfrm>
            <a:off x="9964364" y="4854498"/>
            <a:ext cx="1517687" cy="366336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800" b="0" i="0" u="none" strike="noStrike" kern="1200" cap="none" spc="0" normalizeH="0" baseline="0">
                <a:solidFill>
                  <a:srgbClr val="000000"/>
                </a:solidFill>
                <a:latin typeface="Luckiest Guy"/>
                <a:ea typeface="Arial Unicode MS"/>
                <a:cs typeface="Arial"/>
              </a:rPr>
              <a:t>SourceTree</a:t>
            </a:r>
          </a:p>
        </p:txBody>
      </p:sp>
    </p:spTree>
    <p:extLst>
      <p:ext uri="{BB962C8B-B14F-4D97-AF65-F5344CB8AC3E}">
        <p14:creationId xmlns:p14="http://schemas.microsoft.com/office/powerpoint/2010/main" val="1742921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/>
      </p:transition>
    </mc:Choice>
    <mc:Fallback xmlns="">
      <p:transition spd="med">
        <p:wip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283113" y="3858706"/>
            <a:ext cx="4171330" cy="452921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2400">
                <a:latin typeface="+mj-lt"/>
                <a:ea typeface="+mn-ea"/>
                <a:cs typeface="+mn-cs"/>
              </a:rPr>
              <a:t>Login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737557" y="3858706"/>
            <a:ext cx="4171330" cy="452921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2400">
                <a:latin typeface="+mj-lt"/>
                <a:ea typeface="+mn-ea"/>
                <a:cs typeface="+mn-cs"/>
              </a:rPr>
              <a:t>Sing Up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679700" y="857872"/>
            <a:ext cx="6832600" cy="57214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>
            <a:defPPr>
              <a:defRPr lang="ko-KR"/>
            </a:defPPr>
            <a:lvl1pPr>
              <a:defRPr sz="3200" b="0">
                <a:solidFill>
                  <a:schemeClr val="bg1"/>
                </a:solidFill>
                <a:latin typeface="+mj-lt"/>
                <a:cs typeface="Arial"/>
              </a:defRPr>
            </a:lvl1pPr>
          </a:lstStyle>
          <a:p>
            <a:pPr lvl="0" algn="ctr">
              <a:defRPr/>
            </a:pPr>
            <a:r>
              <a:rPr lang="en-US" altLang="ko-KR">
                <a:solidFill>
                  <a:schemeClr val="tx1"/>
                </a:solidFill>
              </a:rPr>
              <a:t>Login &amp; Sign Up</a:t>
            </a:r>
          </a:p>
        </p:txBody>
      </p:sp>
      <p:sp>
        <p:nvSpPr>
          <p:cNvPr id="22" name="TextBox 2"/>
          <p:cNvSpPr txBox="1"/>
          <p:nvPr/>
        </p:nvSpPr>
        <p:spPr>
          <a:xfrm>
            <a:off x="1526321" y="4339952"/>
            <a:ext cx="4213975" cy="1182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- spring security를 이용하여 로그인 하려는 아이디값이</a:t>
            </a: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있는지 여부를 확인한후 있다면 데이터베이스내에</a:t>
            </a: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암호화되어있는 비밀번호와 사용자가 입력한 비밀번호를 암호화하는 메서드를 이용하여 일치한다면 로그인이</a:t>
            </a: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되도록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kumimoji="0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하였고 불일치시 로그인이 되지 않게끔 처리를</a:t>
            </a: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하였습니다.</a:t>
            </a:r>
          </a:p>
        </p:txBody>
      </p:sp>
      <p:sp>
        <p:nvSpPr>
          <p:cNvPr id="23" name="TextBox 2"/>
          <p:cNvSpPr txBox="1"/>
          <p:nvPr/>
        </p:nvSpPr>
        <p:spPr>
          <a:xfrm>
            <a:off x="6748034" y="4350535"/>
            <a:ext cx="4086980" cy="19150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- 회원가입시 ID와 EMAIL이 이미 가입되어있는지 AJAX를 이용하여 가시화하였고,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kumimoji="0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2차 비밀번호확인 기능을 추가하여 본인이 사용할 비밀번호가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kumimoji="0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제대로 입력이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endParaRPr kumimoji="0" lang="ko-KR" altLang="en-US" sz="1200" b="0" i="0" u="none" strike="noStrike" kern="1200" cap="none" spc="0" normalizeH="0" baseline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되었는지 확인할수 있도록 하였습니다. 그외에 </a:t>
            </a: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spring security에서 제공되는 암호화 메서드를 이용하여 비밀번호가 암호화되어 저장되고, 처음 회원에게 부여되는 role(권한)은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kumimoji="0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unknown이며, 회원가입하기 버튼을 </a:t>
            </a: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누르게 되면 자신의 이메일에 이메일인증 메일이 </a:t>
            </a: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전송되며, 이메일 인증을 하게되면 role(권한)은 user로</a:t>
            </a: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변경됩니다.</a:t>
            </a:r>
          </a:p>
        </p:txBody>
      </p:sp>
      <p:pic>
        <p:nvPicPr>
          <p:cNvPr id="24" name="login.mp4">
            <a:hlinkClick r:id="" action="ppaction://media"/>
          </p:cNvPr>
          <p:cNvPicPr>
            <a:picLocks noRo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 cstate="print"/>
          <a:srcRect/>
          <a:stretch>
            <a:fillRect/>
          </a:stretch>
        </p:blipFill>
        <p:spPr>
          <a:xfrm>
            <a:off x="1619248" y="1702460"/>
            <a:ext cx="3708463" cy="2016252"/>
          </a:xfrm>
          <a:prstGeom prst="rect">
            <a:avLst/>
          </a:prstGeom>
        </p:spPr>
      </p:pic>
      <p:pic>
        <p:nvPicPr>
          <p:cNvPr id="25" name="signup.mp4">
            <a:hlinkClick r:id="" action="ppaction://media"/>
          </p:cNvPr>
          <p:cNvPicPr>
            <a:picLocks noRo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7" cstate="print"/>
          <a:srcRect/>
          <a:stretch>
            <a:fillRect/>
          </a:stretch>
        </p:blipFill>
        <p:spPr>
          <a:xfrm>
            <a:off x="6889748" y="1744793"/>
            <a:ext cx="3708463" cy="2016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844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/>
      </p:transition>
    </mc:Choice>
    <mc:Fallback xmlns="">
      <p:transition spd="med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/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evt="onClick" delay="0">
                                      <p:tgtEl>
                                        <p:spTgt spid="25"/>
                                      </p:tgtEl>
                                    </p:cond>
                                  </p:stCondLst>
                                  <p:childTnLst>
                                    <p:cmd type="call" cmd="playFrom(0.000000)">
                                      <p:cBhvr>
                                        <p:cTn id="6" dur="22186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/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evt="onClick" delay="0">
                                      <p:tgtEl>
                                        <p:spTgt spid="24"/>
                                      </p:tgtEl>
                                    </p:cond>
                                  </p:stCondLst>
                                  <p:childTnLst>
                                    <p:cmd type="call" cmd="playFrom(0.000000)">
                                      <p:cBhvr>
                                        <p:cTn id="11" dur="11749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  <p:video fullScrn="1"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5"/>
                </p:tgtEl>
              </p:cMediaNode>
            </p:video>
            <p:video fullScrn="1"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2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8431" y="1509711"/>
            <a:ext cx="7338837" cy="359568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963000" y="2380914"/>
            <a:ext cx="3123894" cy="28273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200">
                <a:latin typeface="맑은 고딕"/>
                <a:ea typeface="맑은 고딕"/>
              </a:rPr>
              <a:t>데이터는 공공데이터에서 데이터를 받아 프로젝트에 맞춰 가공하였습니다</a:t>
            </a:r>
            <a:r>
              <a:rPr lang="en-US" altLang="ko-KR" sz="1200">
                <a:latin typeface="맑은 고딕"/>
                <a:ea typeface="맑은 고딕"/>
              </a:rPr>
              <a:t>. </a:t>
            </a:r>
            <a:r>
              <a:rPr lang="ko-KR" altLang="en-US" sz="1200">
                <a:latin typeface="맑은 고딕"/>
                <a:ea typeface="맑은 고딕"/>
              </a:rPr>
              <a:t>처음 실행될때 </a:t>
            </a:r>
            <a:r>
              <a:rPr lang="en-US" altLang="ko-KR" sz="1200">
                <a:latin typeface="맑은 고딕"/>
                <a:ea typeface="맑은 고딕"/>
              </a:rPr>
              <a:t>DB</a:t>
            </a:r>
            <a:r>
              <a:rPr lang="ko-KR" altLang="en-US" sz="1200">
                <a:latin typeface="맑은 고딕"/>
                <a:ea typeface="맑은 고딕"/>
              </a:rPr>
              <a:t>에 입력하였습니다</a:t>
            </a:r>
            <a:r>
              <a:rPr lang="en-US" altLang="ko-KR" sz="1200">
                <a:latin typeface="맑은 고딕"/>
                <a:ea typeface="맑은 고딕"/>
              </a:rPr>
              <a:t>.</a:t>
            </a:r>
          </a:p>
          <a:p>
            <a:pPr lvl="0">
              <a:defRPr/>
            </a:pPr>
            <a:endParaRPr lang="en-US" altLang="ko-KR" sz="1200">
              <a:latin typeface="맑은 고딕"/>
              <a:ea typeface="맑은 고딕"/>
            </a:endParaRPr>
          </a:p>
          <a:p>
            <a:pPr lvl="0">
              <a:defRPr/>
            </a:pPr>
            <a:r>
              <a:rPr lang="ko-KR" altLang="en-US" sz="1200">
                <a:latin typeface="맑은 고딕"/>
                <a:ea typeface="맑은 고딕"/>
              </a:rPr>
              <a:t>지역 선택은 Ajax를 통해 지역이 변할때 포함하고 있는 캠핑장을 검색할수 있게 하였으며 업체명 검색란은 SQL like 문을 사용하여 구현하였습니다. </a:t>
            </a:r>
          </a:p>
          <a:p>
            <a:pPr lvl="0">
              <a:defRPr/>
            </a:pPr>
            <a:r>
              <a:rPr lang="ko-KR" altLang="en-US" sz="1200">
                <a:latin typeface="맑은 고딕"/>
                <a:ea typeface="맑은 고딕"/>
              </a:rPr>
              <a:t>카테고리 부분은 mybatis의 동적 쿼리를 사용하여 sql문 처리 하였습니다.</a:t>
            </a:r>
          </a:p>
          <a:p>
            <a:pPr lvl="0">
              <a:defRPr/>
            </a:pPr>
            <a:endParaRPr lang="ko-KR" altLang="en-US" sz="1200">
              <a:latin typeface="맑은 고딕"/>
              <a:ea typeface="맑은 고딕"/>
            </a:endParaRPr>
          </a:p>
          <a:p>
            <a:pPr lvl="0">
              <a:defRPr/>
            </a:pPr>
            <a:r>
              <a:rPr lang="ko-KR" altLang="en-US" sz="1200">
                <a:latin typeface="맑은 고딕"/>
                <a:ea typeface="맑은 고딕"/>
              </a:rPr>
              <a:t>지도는 카카오Map API를 참고하고 필요한 부분을 고쳐서 마크를 찍은후 지역의 따라서 클러스터를 표시할수 있게끔 구현하였습니다.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962999" y="1564005"/>
            <a:ext cx="3123893" cy="577215"/>
          </a:xfrm>
          <a:prstGeom prst="rect">
            <a:avLst/>
          </a:prstGeom>
          <a:noFill/>
        </p:spPr>
        <p:txBody>
          <a:bodyPr wrap="square" anchor="ctr" anchorCtr="0">
            <a:spAutoFit/>
          </a:bodyPr>
          <a:lstStyle>
            <a:defPPr>
              <a:defRPr lang="ko-KR"/>
            </a:defPPr>
            <a:lvl1pPr>
              <a:defRPr sz="4000" b="1">
                <a:latin typeface="+mj-lt"/>
                <a:cs typeface="Arial"/>
              </a:defRPr>
            </a:lvl1pPr>
          </a:lstStyle>
          <a:p>
            <a:pPr lvl="0">
              <a:defRPr/>
            </a:pPr>
            <a:r>
              <a:rPr lang="en-US" altLang="ko-KR" sz="3200" b="0"/>
              <a:t>Searching</a:t>
            </a:r>
          </a:p>
        </p:txBody>
      </p:sp>
      <p:pic>
        <p:nvPicPr>
          <p:cNvPr id="8" name="검색하기.mp4">
            <a:hlinkClick r:id="" action="ppaction://media"/>
          </p:cNvPr>
          <p:cNvPicPr>
            <a:picLocks noRo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 cstate="print"/>
          <a:stretch>
            <a:fillRect/>
          </a:stretch>
        </p:blipFill>
        <p:spPr>
          <a:xfrm>
            <a:off x="1428749" y="1725082"/>
            <a:ext cx="5688711" cy="3060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28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spd="med" mc:Ignorable="hp" hp:hslDur="1000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/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620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283113" y="3858706"/>
            <a:ext cx="4171330" cy="452921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ko-KR" altLang="en-US" sz="2400">
                <a:latin typeface="+mj-lt"/>
                <a:ea typeface="+mn-ea"/>
                <a:cs typeface="+mn-cs"/>
              </a:rPr>
              <a:t>예약하기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737557" y="3858706"/>
            <a:ext cx="4171330" cy="452921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ko-KR" altLang="en-US" sz="2400">
                <a:latin typeface="+mj-lt"/>
                <a:ea typeface="+mn-ea"/>
                <a:cs typeface="+mn-cs"/>
              </a:rPr>
              <a:t>예약 취소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679700" y="857872"/>
            <a:ext cx="6832600" cy="57214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>
            <a:defPPr>
              <a:defRPr lang="ko-KR"/>
            </a:defPPr>
            <a:lvl1pPr>
              <a:defRPr sz="3200" b="0">
                <a:solidFill>
                  <a:schemeClr val="bg1"/>
                </a:solidFill>
                <a:latin typeface="+mj-lt"/>
                <a:cs typeface="Arial"/>
              </a:defRPr>
            </a:lvl1pPr>
          </a:lstStyle>
          <a:p>
            <a:pPr lvl="0" algn="ctr">
              <a:defRPr/>
            </a:pPr>
            <a:r>
              <a:rPr lang="en-US" altLang="ko-KR">
                <a:solidFill>
                  <a:schemeClr val="tx1"/>
                </a:solidFill>
              </a:rPr>
              <a:t>Reservation</a:t>
            </a:r>
          </a:p>
        </p:txBody>
      </p:sp>
      <p:pic>
        <p:nvPicPr>
          <p:cNvPr id="19" name="chatbot.mp4">
            <a:hlinkClick r:id="" action="ppaction://media"/>
          </p:cNvPr>
          <p:cNvPicPr>
            <a:picLocks noRo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 cstate="print"/>
          <a:srcRect/>
          <a:stretch>
            <a:fillRect/>
          </a:stretch>
        </p:blipFill>
        <p:spPr>
          <a:xfrm>
            <a:off x="6894554" y="1652227"/>
            <a:ext cx="3708463" cy="2016252"/>
          </a:xfrm>
          <a:prstGeom prst="rect">
            <a:avLst/>
          </a:prstGeom>
        </p:spPr>
      </p:pic>
      <p:sp>
        <p:nvSpPr>
          <p:cNvPr id="22" name="TextBox 2"/>
          <p:cNvSpPr txBox="1"/>
          <p:nvPr/>
        </p:nvSpPr>
        <p:spPr>
          <a:xfrm>
            <a:off x="1526321" y="4339952"/>
            <a:ext cx="4086975" cy="17350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예약기능의 달력은 JQuery UI 의 datepicker 달력을</a:t>
            </a: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사용하였습니다,</a:t>
            </a: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예약을 하면 해당방의 입실일과 퇴실일, </a:t>
            </a: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인원수를 저장하게 됩니다.</a:t>
            </a: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예약페이지로 이동할때 컨트롤러에서 해당 방에 예약된</a:t>
            </a: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모든 예약들의 입실일과 퇴실일을 가져옵니다.</a:t>
            </a: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JS를 사용하여 입실일과 퇴실일 사이의 날짜들을</a:t>
            </a: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moment 함수를 사용하여 전부 비활성 날짜 배열에 넣어</a:t>
            </a: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예약이 불가능한 날짜를 표시해 중복예약을 막습니다.</a:t>
            </a:r>
          </a:p>
        </p:txBody>
      </p:sp>
      <p:sp>
        <p:nvSpPr>
          <p:cNvPr id="23" name="TextBox 2"/>
          <p:cNvSpPr txBox="1"/>
          <p:nvPr/>
        </p:nvSpPr>
        <p:spPr>
          <a:xfrm>
            <a:off x="7012619" y="4339952"/>
            <a:ext cx="3653061" cy="1182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내가 로그인한 아이디의 예약정보들을 리스트로</a:t>
            </a: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만들었습니다.</a:t>
            </a: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예약 정보에는 업체명, 방이름, 입실일, 퇴실일,</a:t>
            </a: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인원수를 표시합니다.</a:t>
            </a: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예약 취소를 누르면 해당 예약 정보와 일치하는</a:t>
            </a: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예약을 삭제 합니다.</a:t>
            </a:r>
          </a:p>
        </p:txBody>
      </p:sp>
      <p:pic>
        <p:nvPicPr>
          <p:cNvPr id="24" name="예약하기.mp4">
            <a:hlinkClick r:id="" action="ppaction://media"/>
          </p:cNvPr>
          <p:cNvPicPr>
            <a:picLocks noRo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7" cstate="print"/>
          <a:stretch>
            <a:fillRect/>
          </a:stretch>
        </p:blipFill>
        <p:spPr>
          <a:xfrm>
            <a:off x="1619250" y="1652227"/>
            <a:ext cx="3708463" cy="2016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136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/>
      </p:transition>
    </mc:Choice>
    <mc:Fallback xmlns="">
      <p:transition spd="med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evt="onClick" delay="0">
                                      <p:tgtEl>
                                        <p:spTgt spid="19"/>
                                      </p:tgtEl>
                                    </p:cond>
                                  </p:stCondLst>
                                  <p:childTnLst>
                                    <p:cmd type="call" cmd="playFrom(0.000000)">
                                      <p:cBhvr>
                                        <p:cTn id="6" dur="6357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44304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  <p:video fullScrn="1"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  <p:video fullScrn="1"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2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chatbot.mp4">
            <a:hlinkClick r:id="" action="ppaction://media"/>
          </p:cNvPr>
          <p:cNvPicPr>
            <a:picLocks noRo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 cstate="print"/>
          <a:stretch>
            <a:fillRect/>
          </a:stretch>
        </p:blipFill>
        <p:spPr>
          <a:xfrm>
            <a:off x="994833" y="1690555"/>
            <a:ext cx="5778500" cy="3476889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7309930" y="1641942"/>
            <a:ext cx="2907220" cy="5754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3200" b="0" i="0" u="none" strike="noStrike" kern="1200" cap="none" spc="0" normalizeH="0" baseline="0">
                <a:solidFill>
                  <a:srgbClr val="000000"/>
                </a:solidFill>
                <a:latin typeface="Luckiest Guy"/>
                <a:ea typeface="Arial Unicode MS"/>
                <a:cs typeface="Arial"/>
              </a:rPr>
              <a:t>챗봇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320514" y="2350514"/>
            <a:ext cx="3859722" cy="20100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4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- 웹 소켓과 챗봇서비스 로직을 이용하여</a:t>
            </a: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4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챗봇을 구현하였습니다. 웹 소켓이 연결 </a:t>
            </a: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4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되었을때 챗봇에서 무엇을 도와드릴까요?</a:t>
            </a: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4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라는 문구를 출력하도록 만드었으며, </a:t>
            </a: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4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사용자가 원하는 대화형 챗봇로직을 구현</a:t>
            </a: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4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하였습니다. 로직은 if문으로 처리를 하여 </a:t>
            </a: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4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가능한 모든 단어들을 대처하게끔 </a:t>
            </a: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4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처리하였습니다. </a:t>
            </a: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lang="ko-KR" altLang="en-US" sz="1400" b="0" i="0" u="none" strike="noStrike" kern="1200" cap="none" spc="0" normalizeH="0" baseline="0">
              <a:solidFill>
                <a:srgbClr val="000000"/>
              </a:solidFill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2672552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/>
      </p:transition>
    </mc:Choice>
    <mc:Fallback xmlns="">
      <p:transition spd="med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4826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PPTMON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Luckiest Guy - Montserrat Light">
      <a:majorFont>
        <a:latin typeface="Luckiest Guy"/>
        <a:ea typeface="Arial Unicode MS"/>
        <a:cs typeface=""/>
      </a:majorFont>
      <a:minorFont>
        <a:latin typeface="Montserrat Light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4E58BE"/>
        </a:solidFill>
        <a:ln>
          <a:noFill/>
        </a:ln>
      </a:spPr>
      <a:bodyPr rtlCol="0" anchor="ctr" anchorCtr="0"/>
      <a:lstStyle>
        <a:defPPr algn="ctr">
          <a:defRPr sz="2000" dirty="0">
            <a:solidFill>
              <a:schemeClr val="bg1"/>
            </a:solidFill>
            <a:latin typeface="+mj-lt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rgbClr val="2F383D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1053</Words>
  <Application>Microsoft Office PowerPoint</Application>
  <PresentationFormat>와이드스크린</PresentationFormat>
  <Paragraphs>188</Paragraphs>
  <Slides>15</Slides>
  <Notes>1</Notes>
  <HiddenSlides>0</HiddenSlides>
  <MMClips>7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1" baseType="lpstr">
      <vt:lpstr>Arial Unicode MS</vt:lpstr>
      <vt:lpstr>Luckiest Guy</vt:lpstr>
      <vt:lpstr>Montserrat Light</vt:lpstr>
      <vt:lpstr>맑은 고딕</vt:lpstr>
      <vt:lpstr>Arial</vt:lpstr>
      <vt:lpstr>PPTMON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5</dc:creator>
  <cp:lastModifiedBy>김 은지</cp:lastModifiedBy>
  <cp:revision>483</cp:revision>
  <dcterms:created xsi:type="dcterms:W3CDTF">2019-04-06T05:20:47Z</dcterms:created>
  <dcterms:modified xsi:type="dcterms:W3CDTF">2022-09-07T08:37:25Z</dcterms:modified>
  <cp:version/>
</cp:coreProperties>
</file>

<file path=docProps/thumbnail.jpeg>
</file>